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theme/themeOverride2.xml" ContentType="application/vnd.openxmlformats-officedocument.themeOverride+xml"/>
  <Override PartName="/ppt/media/image25.jpg" ContentType="image/jpg"/>
  <Override PartName="/ppt/media/image26.jpg" ContentType="image/jpg"/>
  <Override PartName="/ppt/charts/chart25.xml" ContentType="application/vnd.openxmlformats-officedocument.drawingml.chart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theme/themeOverride4.xml" ContentType="application/vnd.openxmlformats-officedocument.themeOverride+xml"/>
  <Override PartName="/ppt/charts/chart27.xml" ContentType="application/vnd.openxmlformats-officedocument.drawingml.char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95" r:id="rId3"/>
    <p:sldId id="291" r:id="rId4"/>
    <p:sldId id="301" r:id="rId5"/>
    <p:sldId id="300" r:id="rId6"/>
    <p:sldId id="297" r:id="rId7"/>
    <p:sldId id="287" r:id="rId8"/>
    <p:sldId id="288" r:id="rId9"/>
    <p:sldId id="277" r:id="rId10"/>
    <p:sldId id="296" r:id="rId11"/>
    <p:sldId id="303" r:id="rId12"/>
    <p:sldId id="268" r:id="rId13"/>
    <p:sldId id="304" r:id="rId14"/>
    <p:sldId id="306" r:id="rId15"/>
    <p:sldId id="307" r:id="rId16"/>
  </p:sldIdLst>
  <p:sldSz cx="9144000" cy="5143500" type="screen16x9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8" userDrawn="1">
          <p15:clr>
            <a:srgbClr val="A4A3A4"/>
          </p15:clr>
        </p15:guide>
        <p15:guide id="3" orient="horz" pos="32" userDrawn="1">
          <p15:clr>
            <a:srgbClr val="A4A3A4"/>
          </p15:clr>
        </p15:guide>
        <p15:guide id="4" pos="158" userDrawn="1">
          <p15:clr>
            <a:srgbClr val="A4A3A4"/>
          </p15:clr>
        </p15:guide>
        <p15:guide id="5" pos="15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3F"/>
    <a:srgbClr val="5BD4FF"/>
    <a:srgbClr val="1E344E"/>
    <a:srgbClr val="1E497C"/>
    <a:srgbClr val="6F839A"/>
    <a:srgbClr val="79DD79"/>
    <a:srgbClr val="FF3737"/>
    <a:srgbClr val="B99A6C"/>
    <a:srgbClr val="4FB972"/>
    <a:srgbClr val="43A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95" autoAdjust="0"/>
    <p:restoredTop sz="94505" autoAdjust="0"/>
  </p:normalViewPr>
  <p:slideViewPr>
    <p:cSldViewPr>
      <p:cViewPr varScale="1">
        <p:scale>
          <a:sx n="120" d="100"/>
          <a:sy n="120" d="100"/>
        </p:scale>
        <p:origin x="-114" y="-336"/>
      </p:cViewPr>
      <p:guideLst>
        <p:guide orient="horz" pos="2618"/>
        <p:guide orient="horz" pos="32"/>
        <p:guide pos="158"/>
        <p:guide pos="15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1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3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4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5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alpha val="65000"/>
                </a:schemeClr>
              </a:solidFill>
            </c:spPr>
          </c:dPt>
          <c:dPt>
            <c:idx val="1"/>
            <c:bubble3D val="0"/>
            <c:spPr>
              <a:solidFill>
                <a:srgbClr val="327E4B">
                  <a:alpha val="66667"/>
                </a:srgbClr>
              </a:solidFill>
            </c:spPr>
          </c:dPt>
          <c:dPt>
            <c:idx val="2"/>
            <c:bubble3D val="0"/>
            <c:spPr>
              <a:solidFill>
                <a:schemeClr val="accent5">
                  <a:lumMod val="75000"/>
                  <a:alpha val="59000"/>
                </a:schemeClr>
              </a:solidFill>
            </c:spPr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  <a:alpha val="59000"/>
                </a:schemeClr>
              </a:solidFill>
            </c:spPr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  <a:alpha val="84000"/>
                </a:schemeClr>
              </a:solidFill>
            </c:spPr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rgbClr val="8CB8BA"/>
              </a:solidFill>
            </c:spPr>
          </c:dPt>
          <c:cat>
            <c:strRef>
              <c:f>Лист1!$A$2:$A$8</c:f>
              <c:strCache>
                <c:ptCount val="7"/>
                <c:pt idx="0">
                  <c:v>Промышленное производство</c:v>
                </c:pt>
                <c:pt idx="1">
                  <c:v>Сельское хозяйство</c:v>
                </c:pt>
                <c:pt idx="2">
                  <c:v>Торговля оптовая и розничная</c:v>
                </c:pt>
                <c:pt idx="3">
                  <c:v>Строительство</c:v>
                </c:pt>
                <c:pt idx="4">
                  <c:v>Транспортировка и хранение</c:v>
                </c:pt>
                <c:pt idx="5">
                  <c:v>Социальная сфера</c:v>
                </c:pt>
                <c:pt idx="6">
                  <c:v>другие виды деятельности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</c:v>
                </c:pt>
                <c:pt idx="1">
                  <c:v>16.3</c:v>
                </c:pt>
                <c:pt idx="2">
                  <c:v>12.1</c:v>
                </c:pt>
                <c:pt idx="3">
                  <c:v>6.1</c:v>
                </c:pt>
                <c:pt idx="4">
                  <c:v>4.5</c:v>
                </c:pt>
                <c:pt idx="5">
                  <c:v>6.8</c:v>
                </c:pt>
                <c:pt idx="6">
                  <c:v>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04585513339306E-2"/>
          <c:y val="0.19649519037597263"/>
          <c:w val="0.90302345381587434"/>
          <c:h val="0.63655147539781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ru-RU" sz="1400" b="1" i="0" u="none" strike="noStrike" kern="0" baseline="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393</a:t>
                    </a:r>
                    <a:endParaRPr lang="en-US" sz="14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422</a:t>
                    </a:r>
                    <a:endParaRPr lang="en-US" sz="14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451</a:t>
                    </a:r>
                    <a:endParaRPr lang="en-US" sz="14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483</a:t>
                    </a:r>
                    <a:endParaRPr lang="en-US" sz="14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4429398008903782E-3"/>
                  <c:y val="1.5749580557659637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ru-RU" sz="1400" b="1" i="0" u="none" strike="noStrike" kern="0" baseline="0">
                      <a:solidFill>
                        <a:schemeClr val="bg1"/>
                      </a:solidFill>
                      <a:latin typeface="Arial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0" baseline="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366</c:v>
                </c:pt>
                <c:pt idx="1">
                  <c:v>393</c:v>
                </c:pt>
                <c:pt idx="2">
                  <c:v>422</c:v>
                </c:pt>
                <c:pt idx="3">
                  <c:v>451</c:v>
                </c:pt>
                <c:pt idx="4">
                  <c:v>483</c:v>
                </c:pt>
                <c:pt idx="5">
                  <c:v>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56923264"/>
        <c:axId val="56726656"/>
      </c:barChart>
      <c:catAx>
        <c:axId val="569232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6726656"/>
        <c:crosses val="autoZero"/>
        <c:auto val="1"/>
        <c:lblAlgn val="ctr"/>
        <c:lblOffset val="100"/>
        <c:noMultiLvlLbl val="0"/>
      </c:catAx>
      <c:valAx>
        <c:axId val="56726656"/>
        <c:scaling>
          <c:orientation val="minMax"/>
          <c:max val="800"/>
          <c:min val="200"/>
        </c:scaling>
        <c:delete val="1"/>
        <c:axPos val="l"/>
        <c:numFmt formatCode="General" sourceLinked="1"/>
        <c:majorTickMark val="out"/>
        <c:minorTickMark val="none"/>
        <c:tickLblPos val="nextTo"/>
        <c:crossAx val="56923264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86337623573909E-3"/>
          <c:y val="5.4768109883020786E-3"/>
          <c:w val="0.99664136291112382"/>
          <c:h val="0.840932332677165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2015 году 
в сопоставимых ценах нарастающим итогом</c:v>
                </c:pt>
              </c:strCache>
            </c:strRef>
          </c:tx>
          <c:spPr>
            <a:ln>
              <a:solidFill>
                <a:srgbClr val="79DD79"/>
              </a:solidFill>
            </a:ln>
          </c:spPr>
          <c:marker>
            <c:symbol val="diamond"/>
            <c:size val="10"/>
            <c:spPr>
              <a:solidFill>
                <a:srgbClr val="79DD79"/>
              </a:solidFill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101,0</a:t>
                    </a:r>
                    <a:endParaRPr lang="en-US" sz="14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103,8</a:t>
                    </a:r>
                    <a:endParaRPr lang="en-US" sz="14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106,8</a:t>
                    </a:r>
                    <a:endParaRPr lang="en-US" sz="14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109,9</a:t>
                    </a:r>
                    <a:endParaRPr lang="en-US" sz="14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srgbClr val="79DD79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100</c:v>
                </c:pt>
                <c:pt idx="1">
                  <c:v>100.5</c:v>
                </c:pt>
                <c:pt idx="2">
                  <c:v>101.1</c:v>
                </c:pt>
                <c:pt idx="3">
                  <c:v>101.8</c:v>
                </c:pt>
                <c:pt idx="4">
                  <c:v>102.6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AEC-47B0-B061-9B4DAA8506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259136"/>
        <c:axId val="57296384"/>
      </c:lineChart>
      <c:catAx>
        <c:axId val="572591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7296384"/>
        <c:crosses val="autoZero"/>
        <c:auto val="1"/>
        <c:lblAlgn val="ctr"/>
        <c:lblOffset val="100"/>
        <c:noMultiLvlLbl val="0"/>
      </c:catAx>
      <c:valAx>
        <c:axId val="57296384"/>
        <c:scaling>
          <c:orientation val="minMax"/>
          <c:max val="105"/>
          <c:min val="100"/>
        </c:scaling>
        <c:delete val="1"/>
        <c:axPos val="l"/>
        <c:numFmt formatCode="0.0" sourceLinked="1"/>
        <c:majorTickMark val="out"/>
        <c:minorTickMark val="none"/>
        <c:tickLblPos val="nextTo"/>
        <c:crossAx val="57259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31600928856921"/>
          <c:y val="9.0734737035966836E-2"/>
          <c:w val="0.84520403068647276"/>
          <c:h val="0.82322920404281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87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96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103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223966778765133E-17"/>
                  <c:y val="2.016327489688142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111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244793355753027E-16"/>
                  <c:y val="2.016327489688151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119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39598801673371E-3"/>
                  <c:y val="1.322441977732582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189</a:t>
                    </a:r>
                    <a:endParaRPr lang="en-US" sz="1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86.7</c:v>
                </c:pt>
                <c:pt idx="1">
                  <c:v>96.4</c:v>
                </c:pt>
                <c:pt idx="2">
                  <c:v>103.2</c:v>
                </c:pt>
                <c:pt idx="3">
                  <c:v>110.7</c:v>
                </c:pt>
                <c:pt idx="4">
                  <c:v>118.8</c:v>
                </c:pt>
                <c:pt idx="5">
                  <c:v>188.7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63027840"/>
        <c:axId val="63500672"/>
      </c:barChart>
      <c:catAx>
        <c:axId val="63027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3500672"/>
        <c:crosses val="autoZero"/>
        <c:auto val="1"/>
        <c:lblAlgn val="ctr"/>
        <c:lblOffset val="100"/>
        <c:noMultiLvlLbl val="0"/>
      </c:catAx>
      <c:valAx>
        <c:axId val="63500672"/>
        <c:scaling>
          <c:orientation val="minMax"/>
          <c:max val="22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63027840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19610743441631E-2"/>
          <c:y val="5.4766141622795668E-3"/>
          <c:w val="0.95356246870832018"/>
          <c:h val="0.840932332677165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2015 году 
в сопоставимых ценах нарастающим итогом</c:v>
                </c:pt>
              </c:strCache>
            </c:strRef>
          </c:tx>
          <c:spPr>
            <a:ln>
              <a:solidFill>
                <a:srgbClr val="79DD79"/>
              </a:solidFill>
            </a:ln>
          </c:spPr>
          <c:marker>
            <c:symbol val="diamond"/>
            <c:size val="10"/>
            <c:spPr>
              <a:solidFill>
                <a:srgbClr val="79DD79"/>
              </a:solidFill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107,0</a:t>
                    </a:r>
                    <a:endParaRPr lang="en-US" sz="14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110,0</a:t>
                    </a:r>
                    <a:endParaRPr lang="en-US" sz="14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113,3</a:t>
                    </a:r>
                    <a:endParaRPr lang="en-US" sz="14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116,9</a:t>
                    </a:r>
                    <a:endParaRPr lang="en-US" sz="14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srgbClr val="79DD79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100</c:v>
                </c:pt>
                <c:pt idx="1">
                  <c:v>100.5</c:v>
                </c:pt>
                <c:pt idx="2">
                  <c:v>101.1</c:v>
                </c:pt>
                <c:pt idx="3">
                  <c:v>101.8</c:v>
                </c:pt>
                <c:pt idx="4">
                  <c:v>102.6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AEC-47B0-B061-9B4DAA8506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3647104"/>
        <c:axId val="63682816"/>
      </c:lineChart>
      <c:catAx>
        <c:axId val="636471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63682816"/>
        <c:crosses val="autoZero"/>
        <c:auto val="1"/>
        <c:lblAlgn val="ctr"/>
        <c:lblOffset val="100"/>
        <c:noMultiLvlLbl val="0"/>
      </c:catAx>
      <c:valAx>
        <c:axId val="63682816"/>
        <c:scaling>
          <c:orientation val="minMax"/>
          <c:max val="105"/>
          <c:min val="100"/>
        </c:scaling>
        <c:delete val="1"/>
        <c:axPos val="l"/>
        <c:numFmt formatCode="0.0" sourceLinked="1"/>
        <c:majorTickMark val="out"/>
        <c:minorTickMark val="none"/>
        <c:tickLblPos val="nextTo"/>
        <c:crossAx val="63647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84846441868662E-2"/>
          <c:y val="0.23994647012090714"/>
          <c:w val="0.94859044407951809"/>
          <c:h val="0.71290862522413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smtClean="0"/>
                      <a:t>127</a:t>
                    </a:r>
                    <a:endParaRPr lang="en-US" sz="140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smtClean="0"/>
                      <a:t>134</a:t>
                    </a:r>
                    <a:endParaRPr lang="en-US" sz="1400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smtClean="0"/>
                      <a:t>144</a:t>
                    </a:r>
                    <a:endParaRPr lang="en-US" sz="140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smtClean="0"/>
                      <a:t>154</a:t>
                    </a:r>
                    <a:endParaRPr lang="en-US" sz="140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smtClean="0"/>
                      <a:t>164</a:t>
                    </a:r>
                    <a:endParaRPr lang="en-US" sz="140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smtClean="0"/>
                      <a:t>266</a:t>
                    </a:r>
                    <a:endParaRPr lang="en-US" sz="1400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300" b="1" i="0" u="none" strike="noStrike" kern="0" baseline="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2030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126.9</c:v>
                </c:pt>
                <c:pt idx="1">
                  <c:v>134.30000000000001</c:v>
                </c:pt>
                <c:pt idx="2">
                  <c:v>143.80000000000001</c:v>
                </c:pt>
                <c:pt idx="3">
                  <c:v>153.6</c:v>
                </c:pt>
                <c:pt idx="4">
                  <c:v>164.2</c:v>
                </c:pt>
                <c:pt idx="5">
                  <c:v>265.8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01169024"/>
        <c:axId val="101170560"/>
      </c:barChart>
      <c:catAx>
        <c:axId val="101169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170560"/>
        <c:crosses val="autoZero"/>
        <c:auto val="1"/>
        <c:lblAlgn val="ctr"/>
        <c:lblOffset val="100"/>
        <c:noMultiLvlLbl val="0"/>
      </c:catAx>
      <c:valAx>
        <c:axId val="101170560"/>
        <c:scaling>
          <c:orientation val="minMax"/>
          <c:max val="270"/>
          <c:min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01169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87377007456031E-3"/>
          <c:y val="7.832834897014565E-2"/>
          <c:w val="0.99664136291112382"/>
          <c:h val="0.840932332677165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2015 году 
в сопоставимых ценах нарастающим итогом</c:v>
                </c:pt>
              </c:strCache>
            </c:strRef>
          </c:tx>
          <c:spPr>
            <a:ln>
              <a:solidFill>
                <a:srgbClr val="79DD79"/>
              </a:solidFill>
            </a:ln>
          </c:spPr>
          <c:marker>
            <c:symbol val="diamond"/>
            <c:size val="10"/>
            <c:spPr>
              <a:solidFill>
                <a:srgbClr val="79DD79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srgbClr val="79DD79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100</c:v>
                </c:pt>
                <c:pt idx="1">
                  <c:v>101.8</c:v>
                </c:pt>
                <c:pt idx="2">
                  <c:v>104.4</c:v>
                </c:pt>
                <c:pt idx="3">
                  <c:v>107.6</c:v>
                </c:pt>
                <c:pt idx="4">
                  <c:v>110.9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AEC-47B0-B061-9B4DAA8506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6584320"/>
        <c:axId val="106587264"/>
      </c:lineChart>
      <c:catAx>
        <c:axId val="106584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06587264"/>
        <c:crosses val="autoZero"/>
        <c:auto val="1"/>
        <c:lblAlgn val="ctr"/>
        <c:lblOffset val="100"/>
        <c:noMultiLvlLbl val="0"/>
      </c:catAx>
      <c:valAx>
        <c:axId val="106587264"/>
        <c:scaling>
          <c:orientation val="minMax"/>
          <c:max val="120"/>
          <c:min val="100"/>
        </c:scaling>
        <c:delete val="1"/>
        <c:axPos val="l"/>
        <c:numFmt formatCode="0.0" sourceLinked="1"/>
        <c:majorTickMark val="out"/>
        <c:minorTickMark val="none"/>
        <c:tickLblPos val="nextTo"/>
        <c:crossAx val="106584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14132870185382E-2"/>
          <c:y val="0.20538654515977092"/>
          <c:w val="0.90972281016868239"/>
          <c:h val="0.66156198893419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126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122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169</c:v>
                </c:pt>
                <c:pt idx="1">
                  <c:v>135</c:v>
                </c:pt>
                <c:pt idx="2">
                  <c:v>131</c:v>
                </c:pt>
                <c:pt idx="3">
                  <c:v>126</c:v>
                </c:pt>
                <c:pt idx="4">
                  <c:v>122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09681280"/>
        <c:axId val="109773952"/>
      </c:barChart>
      <c:catAx>
        <c:axId val="109681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9773952"/>
        <c:crosses val="autoZero"/>
        <c:auto val="1"/>
        <c:lblAlgn val="ctr"/>
        <c:lblOffset val="100"/>
        <c:noMultiLvlLbl val="0"/>
      </c:catAx>
      <c:valAx>
        <c:axId val="109773952"/>
        <c:scaling>
          <c:orientation val="minMax"/>
          <c:max val="250"/>
          <c:min val="100"/>
        </c:scaling>
        <c:delete val="1"/>
        <c:axPos val="l"/>
        <c:numFmt formatCode="0" sourceLinked="1"/>
        <c:majorTickMark val="out"/>
        <c:minorTickMark val="none"/>
        <c:tickLblPos val="nextTo"/>
        <c:crossAx val="10968128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77253902557986E-2"/>
          <c:y val="0.17576317475847877"/>
          <c:w val="0.90302345381587434"/>
          <c:h val="0.71718751158163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65.900000000000006</c:v>
                </c:pt>
                <c:pt idx="1">
                  <c:v>65.599999999999994</c:v>
                </c:pt>
                <c:pt idx="2">
                  <c:v>64.8</c:v>
                </c:pt>
                <c:pt idx="3">
                  <c:v>64</c:v>
                </c:pt>
                <c:pt idx="4">
                  <c:v>63.2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15205248"/>
        <c:axId val="115634176"/>
      </c:barChart>
      <c:catAx>
        <c:axId val="1152052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5634176"/>
        <c:crosses val="autoZero"/>
        <c:auto val="1"/>
        <c:lblAlgn val="ctr"/>
        <c:lblOffset val="100"/>
        <c:noMultiLvlLbl val="0"/>
      </c:catAx>
      <c:valAx>
        <c:axId val="115634176"/>
        <c:scaling>
          <c:orientation val="minMax"/>
          <c:max val="90"/>
          <c:min val="57"/>
        </c:scaling>
        <c:delete val="1"/>
        <c:axPos val="l"/>
        <c:numFmt formatCode="General" sourceLinked="1"/>
        <c:majorTickMark val="out"/>
        <c:minorTickMark val="none"/>
        <c:tickLblPos val="nextTo"/>
        <c:crossAx val="11520524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45240206221204E-2"/>
          <c:y val="0.32980308362830701"/>
          <c:w val="0.94105235534966214"/>
          <c:h val="0.62305201171673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905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1171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1263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66808614861352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1367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2177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847</c:v>
                </c:pt>
                <c:pt idx="1">
                  <c:v>905.1</c:v>
                </c:pt>
                <c:pt idx="2">
                  <c:v>1170.9000000000001</c:v>
                </c:pt>
                <c:pt idx="3">
                  <c:v>1263.4000000000001</c:v>
                </c:pt>
                <c:pt idx="4">
                  <c:v>1367.3</c:v>
                </c:pt>
                <c:pt idx="5">
                  <c:v>2176.9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16126080"/>
        <c:axId val="116128768"/>
      </c:barChart>
      <c:catAx>
        <c:axId val="1161260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6128768"/>
        <c:crosses val="autoZero"/>
        <c:auto val="1"/>
        <c:lblAlgn val="ctr"/>
        <c:lblOffset val="100"/>
        <c:noMultiLvlLbl val="0"/>
      </c:catAx>
      <c:valAx>
        <c:axId val="116128768"/>
        <c:scaling>
          <c:orientation val="minMax"/>
          <c:max val="2200"/>
          <c:min val="500"/>
        </c:scaling>
        <c:delete val="1"/>
        <c:axPos val="l"/>
        <c:numFmt formatCode="General" sourceLinked="1"/>
        <c:majorTickMark val="out"/>
        <c:minorTickMark val="none"/>
        <c:tickLblPos val="nextTo"/>
        <c:crossAx val="116126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88273092062814E-2"/>
          <c:y val="0.32980308362830701"/>
          <c:w val="0.90999485934278079"/>
          <c:h val="0.62305201171673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221.2</c:v>
                </c:pt>
                <c:pt idx="1">
                  <c:v>224.7</c:v>
                </c:pt>
                <c:pt idx="2">
                  <c:v>228.2</c:v>
                </c:pt>
                <c:pt idx="3">
                  <c:v>232.1</c:v>
                </c:pt>
                <c:pt idx="4">
                  <c:v>236.8</c:v>
                </c:pt>
                <c:pt idx="5">
                  <c:v>248.3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15763456"/>
        <c:axId val="115790976"/>
      </c:barChart>
      <c:catAx>
        <c:axId val="1157634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5790976"/>
        <c:crosses val="autoZero"/>
        <c:auto val="1"/>
        <c:lblAlgn val="ctr"/>
        <c:lblOffset val="100"/>
        <c:noMultiLvlLbl val="0"/>
      </c:catAx>
      <c:valAx>
        <c:axId val="115790976"/>
        <c:scaling>
          <c:orientation val="minMax"/>
          <c:max val="250"/>
          <c:min val="210"/>
        </c:scaling>
        <c:delete val="1"/>
        <c:axPos val="l"/>
        <c:numFmt formatCode="General" sourceLinked="1"/>
        <c:majorTickMark val="out"/>
        <c:minorTickMark val="none"/>
        <c:tickLblPos val="nextTo"/>
        <c:crossAx val="115763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88273092062814E-2"/>
          <c:y val="0.32980308362830701"/>
          <c:w val="0.90302345381587434"/>
          <c:h val="0.62305201171673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5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994</c:v>
                </c:pt>
                <c:pt idx="1">
                  <c:v>1263</c:v>
                </c:pt>
                <c:pt idx="2">
                  <c:v>1334</c:v>
                </c:pt>
                <c:pt idx="3">
                  <c:v>1408</c:v>
                </c:pt>
                <c:pt idx="4">
                  <c:v>1487</c:v>
                </c:pt>
                <c:pt idx="5">
                  <c:v>2083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56668544"/>
        <c:axId val="56670080"/>
      </c:barChart>
      <c:catAx>
        <c:axId val="566685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6670080"/>
        <c:crosses val="autoZero"/>
        <c:auto val="1"/>
        <c:lblAlgn val="ctr"/>
        <c:lblOffset val="100"/>
        <c:noMultiLvlLbl val="0"/>
      </c:catAx>
      <c:valAx>
        <c:axId val="56670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66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7CA1CE">
                  <a:alpha val="64706"/>
                </a:srgbClr>
              </a:solidFill>
            </c:spPr>
          </c:dPt>
          <c:dPt>
            <c:idx val="1"/>
            <c:bubble3D val="0"/>
            <c:spPr>
              <a:solidFill>
                <a:schemeClr val="accent1">
                  <a:alpha val="67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  <a:alpha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294669"/>
              </a:solidFill>
            </c:spPr>
          </c:dPt>
          <c:dPt>
            <c:idx val="5"/>
            <c:bubble3D val="0"/>
            <c:spPr>
              <a:solidFill>
                <a:srgbClr val="246172"/>
              </a:solidFill>
            </c:spPr>
          </c:dPt>
          <c:dPt>
            <c:idx val="6"/>
            <c:bubble3D val="0"/>
            <c:spPr>
              <a:solidFill>
                <a:srgbClr val="338BA3"/>
              </a:solidFill>
            </c:spPr>
          </c:dPt>
          <c:dPt>
            <c:idx val="7"/>
            <c:bubble3D val="0"/>
            <c:spPr>
              <a:solidFill>
                <a:srgbClr val="44A9C4"/>
              </a:solidFill>
            </c:spPr>
          </c:dPt>
          <c:dPt>
            <c:idx val="8"/>
            <c:bubble3D val="0"/>
            <c:spPr>
              <a:solidFill>
                <a:srgbClr val="99D0DF"/>
              </a:solidFill>
            </c:spPr>
          </c:dPt>
          <c:dPt>
            <c:idx val="9"/>
            <c:bubble3D val="0"/>
            <c:spPr>
              <a:solidFill>
                <a:srgbClr val="D0E9F0"/>
              </a:solidFill>
            </c:spPr>
          </c:dPt>
          <c:cat>
            <c:strRef>
              <c:f>Лист1!$A$2:$A$11</c:f>
              <c:strCache>
                <c:ptCount val="6"/>
                <c:pt idx="0">
                  <c:v>Промышленное производство</c:v>
                </c:pt>
                <c:pt idx="1">
                  <c:v>Сельское хозяйство</c:v>
                </c:pt>
                <c:pt idx="2">
                  <c:v>Торговля оптовая и розничная</c:v>
                </c:pt>
                <c:pt idx="3">
                  <c:v>Строительство</c:v>
                </c:pt>
                <c:pt idx="4">
                  <c:v>Транспортировка и хранение</c:v>
                </c:pt>
                <c:pt idx="5">
                  <c:v>другие виды деятельности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9"/>
      </c:doughnutChart>
      <c:spPr>
        <a:ln w="3175"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0999426561844053"/>
          <c:w val="0.96991515355813118"/>
          <c:h val="0.74286082972660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smtClean="0"/>
                      <a:t>168</a:t>
                    </a:r>
                    <a:endParaRPr lang="en-US" sz="140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smtClean="0"/>
                      <a:t>169</a:t>
                    </a:r>
                    <a:endParaRPr lang="en-US" sz="140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smtClean="0"/>
                      <a:t>192</a:t>
                    </a:r>
                    <a:endParaRPr lang="en-US" sz="140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207</a:t>
                    </a:r>
                    <a:endParaRPr lang="en-US" sz="1400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 algn="ctr">
                      <a:defRPr lang="ru-RU" sz="12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222</a:t>
                    </a:r>
                    <a:endParaRPr lang="en-US" sz="1400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smtClean="0"/>
                      <a:t>372</a:t>
                    </a:r>
                    <a:endParaRPr lang="en-US" sz="140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300" b="1" i="0" u="none" strike="noStrike" kern="0" baseline="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168.1</c:v>
                </c:pt>
                <c:pt idx="1">
                  <c:v>169.1</c:v>
                </c:pt>
                <c:pt idx="2">
                  <c:v>192.3</c:v>
                </c:pt>
                <c:pt idx="3">
                  <c:v>206.8</c:v>
                </c:pt>
                <c:pt idx="4">
                  <c:v>222.3</c:v>
                </c:pt>
                <c:pt idx="5">
                  <c:v>371.5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16907392"/>
        <c:axId val="117855360"/>
      </c:barChart>
      <c:catAx>
        <c:axId val="1169073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7855360"/>
        <c:crosses val="autoZero"/>
        <c:auto val="1"/>
        <c:lblAlgn val="ctr"/>
        <c:lblOffset val="100"/>
        <c:noMultiLvlLbl val="0"/>
      </c:catAx>
      <c:valAx>
        <c:axId val="117855360"/>
        <c:scaling>
          <c:orientation val="minMax"/>
          <c:max val="380"/>
          <c:min val="140"/>
        </c:scaling>
        <c:delete val="1"/>
        <c:axPos val="l"/>
        <c:numFmt formatCode="General" sourceLinked="1"/>
        <c:majorTickMark val="out"/>
        <c:minorTickMark val="none"/>
        <c:tickLblPos val="nextTo"/>
        <c:crossAx val="116907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85604436635603E-3"/>
          <c:y val="0.14327698598274971"/>
          <c:w val="0.99664136291112382"/>
          <c:h val="0.840932332677165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2015 году 
в сопоставимых ценах нарастающим итогом</c:v>
                </c:pt>
              </c:strCache>
            </c:strRef>
          </c:tx>
          <c:spPr>
            <a:ln>
              <a:solidFill>
                <a:srgbClr val="79DD79"/>
              </a:solidFill>
            </a:ln>
          </c:spPr>
          <c:marker>
            <c:symbol val="diamond"/>
            <c:size val="10"/>
            <c:spPr>
              <a:solidFill>
                <a:srgbClr val="79DD79"/>
              </a:solidFill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srgbClr val="79DD79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100</c:v>
                </c:pt>
                <c:pt idx="1">
                  <c:v>96.9</c:v>
                </c:pt>
                <c:pt idx="2">
                  <c:v>106.5</c:v>
                </c:pt>
                <c:pt idx="3">
                  <c:v>111.8</c:v>
                </c:pt>
                <c:pt idx="4">
                  <c:v>117.4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AEC-47B0-B061-9B4DAA8506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9406592"/>
        <c:axId val="119409280"/>
      </c:lineChart>
      <c:catAx>
        <c:axId val="1194065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9409280"/>
        <c:crosses val="autoZero"/>
        <c:auto val="1"/>
        <c:lblAlgn val="ctr"/>
        <c:lblOffset val="100"/>
        <c:noMultiLvlLbl val="0"/>
      </c:catAx>
      <c:valAx>
        <c:axId val="119409280"/>
        <c:scaling>
          <c:orientation val="minMax"/>
          <c:max val="130"/>
          <c:min val="90"/>
        </c:scaling>
        <c:delete val="1"/>
        <c:axPos val="l"/>
        <c:numFmt formatCode="0.0" sourceLinked="1"/>
        <c:majorTickMark val="out"/>
        <c:minorTickMark val="none"/>
        <c:tickLblPos val="nextTo"/>
        <c:crossAx val="119406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976670920614919E-2"/>
          <c:y val="6.1586989901790942E-2"/>
          <c:w val="0.90302345381587434"/>
          <c:h val="0.77740798581997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prstClr val="white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14.1</c:v>
                </c:pt>
                <c:pt idx="1">
                  <c:v>14.2</c:v>
                </c:pt>
                <c:pt idx="2">
                  <c:v>14.4</c:v>
                </c:pt>
                <c:pt idx="3">
                  <c:v>14.6</c:v>
                </c:pt>
                <c:pt idx="4">
                  <c:v>14.8</c:v>
                </c:pt>
                <c:pt idx="5">
                  <c:v>16.5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64030976"/>
        <c:axId val="109707648"/>
      </c:barChart>
      <c:catAx>
        <c:axId val="640309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9707648"/>
        <c:crosses val="autoZero"/>
        <c:auto val="1"/>
        <c:lblAlgn val="ctr"/>
        <c:lblOffset val="100"/>
        <c:noMultiLvlLbl val="0"/>
      </c:catAx>
      <c:valAx>
        <c:axId val="109707648"/>
        <c:scaling>
          <c:orientation val="minMax"/>
          <c:max val="17"/>
          <c:min val="13.5"/>
        </c:scaling>
        <c:delete val="1"/>
        <c:axPos val="l"/>
        <c:numFmt formatCode="General" sourceLinked="1"/>
        <c:majorTickMark val="out"/>
        <c:minorTickMark val="none"/>
        <c:tickLblPos val="nextTo"/>
        <c:crossAx val="64030976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204519978936193E-2"/>
          <c:y val="0.17922432095958662"/>
          <c:w val="0.90302345381587434"/>
          <c:h val="0.77275056563940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prstClr val="white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11</c:v>
                </c:pt>
                <c:pt idx="2">
                  <c:v>18</c:v>
                </c:pt>
                <c:pt idx="3">
                  <c:v>25</c:v>
                </c:pt>
                <c:pt idx="4">
                  <c:v>32</c:v>
                </c:pt>
                <c:pt idx="5">
                  <c:v>60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09756416"/>
        <c:axId val="109873792"/>
      </c:barChart>
      <c:catAx>
        <c:axId val="109756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9873792"/>
        <c:crosses val="autoZero"/>
        <c:auto val="1"/>
        <c:lblAlgn val="ctr"/>
        <c:lblOffset val="100"/>
        <c:noMultiLvlLbl val="0"/>
      </c:catAx>
      <c:valAx>
        <c:axId val="109873792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9756416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976670920614919E-2"/>
          <c:y val="0.11512745253260907"/>
          <c:w val="0.90302345381587434"/>
          <c:h val="0.77740798581997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72,4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72,6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mtClean="0"/>
                      <a:t>22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prstClr val="white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</c:v>
                </c:pt>
                <c:pt idx="1">
                  <c:v>71.400000000000006</c:v>
                </c:pt>
                <c:pt idx="2">
                  <c:v>71.8</c:v>
                </c:pt>
                <c:pt idx="3">
                  <c:v>72</c:v>
                </c:pt>
                <c:pt idx="4">
                  <c:v>74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16780416"/>
        <c:axId val="116820224"/>
      </c:barChart>
      <c:catAx>
        <c:axId val="116780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6820224"/>
        <c:crosses val="autoZero"/>
        <c:auto val="1"/>
        <c:lblAlgn val="ctr"/>
        <c:lblOffset val="100"/>
        <c:noMultiLvlLbl val="0"/>
      </c:catAx>
      <c:valAx>
        <c:axId val="116820224"/>
        <c:scaling>
          <c:orientation val="minMax"/>
          <c:max val="90"/>
          <c:min val="60"/>
        </c:scaling>
        <c:delete val="1"/>
        <c:axPos val="l"/>
        <c:numFmt formatCode="General" sourceLinked="1"/>
        <c:majorTickMark val="out"/>
        <c:minorTickMark val="none"/>
        <c:tickLblPos val="nextTo"/>
        <c:crossAx val="11678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976670920614919E-2"/>
          <c:y val="0.11512745253260907"/>
          <c:w val="0.90302345381587434"/>
          <c:h val="0.77740798581997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prstClr val="white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51.9</c:v>
                </c:pt>
                <c:pt idx="1">
                  <c:v>54.4</c:v>
                </c:pt>
                <c:pt idx="2">
                  <c:v>56</c:v>
                </c:pt>
                <c:pt idx="3">
                  <c:v>57.3</c:v>
                </c:pt>
                <c:pt idx="4">
                  <c:v>59.4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19415936"/>
        <c:axId val="119439360"/>
      </c:barChart>
      <c:catAx>
        <c:axId val="119415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9439360"/>
        <c:crosses val="autoZero"/>
        <c:auto val="1"/>
        <c:lblAlgn val="ctr"/>
        <c:lblOffset val="100"/>
        <c:noMultiLvlLbl val="0"/>
      </c:catAx>
      <c:valAx>
        <c:axId val="119439360"/>
        <c:scaling>
          <c:orientation val="minMax"/>
          <c:max val="70"/>
          <c:min val="45"/>
        </c:scaling>
        <c:delete val="1"/>
        <c:axPos val="l"/>
        <c:numFmt formatCode="General" sourceLinked="1"/>
        <c:majorTickMark val="out"/>
        <c:minorTickMark val="none"/>
        <c:tickLblPos val="nextTo"/>
        <c:crossAx val="119415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976670920614919E-2"/>
          <c:y val="0.11512745253260907"/>
          <c:w val="0.90302345381587434"/>
          <c:h val="0.77740798581997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prstClr val="white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77.599999999999994</c:v>
                </c:pt>
                <c:pt idx="1">
                  <c:v>77.8</c:v>
                </c:pt>
                <c:pt idx="2">
                  <c:v>78.099999999999994</c:v>
                </c:pt>
                <c:pt idx="3">
                  <c:v>78.5</c:v>
                </c:pt>
                <c:pt idx="4">
                  <c:v>79.2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15516160"/>
        <c:axId val="115518848"/>
      </c:barChart>
      <c:catAx>
        <c:axId val="1155161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5518848"/>
        <c:crosses val="autoZero"/>
        <c:auto val="1"/>
        <c:lblAlgn val="ctr"/>
        <c:lblOffset val="100"/>
        <c:noMultiLvlLbl val="0"/>
      </c:catAx>
      <c:valAx>
        <c:axId val="115518848"/>
        <c:scaling>
          <c:orientation val="minMax"/>
          <c:max val="81"/>
          <c:min val="75"/>
        </c:scaling>
        <c:delete val="1"/>
        <c:axPos val="l"/>
        <c:numFmt formatCode="General" sourceLinked="1"/>
        <c:majorTickMark val="out"/>
        <c:minorTickMark val="none"/>
        <c:tickLblPos val="nextTo"/>
        <c:crossAx val="11551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976670920614919E-2"/>
          <c:y val="0.11512745253260907"/>
          <c:w val="0.90302345381587434"/>
          <c:h val="0.77740798581997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prstClr val="white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88.2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15570560"/>
        <c:axId val="115589888"/>
      </c:barChart>
      <c:catAx>
        <c:axId val="1155705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5589888"/>
        <c:crosses val="autoZero"/>
        <c:auto val="1"/>
        <c:lblAlgn val="ctr"/>
        <c:lblOffset val="100"/>
        <c:noMultiLvlLbl val="0"/>
      </c:catAx>
      <c:valAx>
        <c:axId val="115589888"/>
        <c:scaling>
          <c:orientation val="minMax"/>
          <c:max val="100"/>
          <c:min val="85"/>
        </c:scaling>
        <c:delete val="1"/>
        <c:axPos val="l"/>
        <c:numFmt formatCode="General" sourceLinked="1"/>
        <c:majorTickMark val="out"/>
        <c:minorTickMark val="none"/>
        <c:tickLblPos val="nextTo"/>
        <c:crossAx val="11557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85604436635603E-3"/>
          <c:y val="6.0811113542519599E-2"/>
          <c:w val="0.99664136291112382"/>
          <c:h val="0.840932332677165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2015 году 
в сопоставимых ценах нарастающим итогом</c:v>
                </c:pt>
              </c:strCache>
            </c:strRef>
          </c:tx>
          <c:spPr>
            <a:ln>
              <a:solidFill>
                <a:srgbClr val="79DD79"/>
              </a:solidFill>
            </a:ln>
          </c:spPr>
          <c:marker>
            <c:symbol val="diamond"/>
            <c:size val="10"/>
            <c:spPr>
              <a:solidFill>
                <a:srgbClr val="79DD79"/>
              </a:solidFill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srgbClr val="79DD79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100</c:v>
                </c:pt>
                <c:pt idx="1">
                  <c:v>102.1</c:v>
                </c:pt>
                <c:pt idx="2">
                  <c:v>104.8</c:v>
                </c:pt>
                <c:pt idx="3">
                  <c:v>107.9</c:v>
                </c:pt>
                <c:pt idx="4">
                  <c:v>111.5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AEC-47B0-B061-9B4DAA8506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980224"/>
        <c:axId val="56982912"/>
      </c:lineChart>
      <c:catAx>
        <c:axId val="56980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6982912"/>
        <c:crosses val="autoZero"/>
        <c:auto val="1"/>
        <c:lblAlgn val="ctr"/>
        <c:lblOffset val="100"/>
        <c:noMultiLvlLbl val="0"/>
      </c:catAx>
      <c:valAx>
        <c:axId val="56982912"/>
        <c:scaling>
          <c:orientation val="minMax"/>
          <c:max val="120"/>
          <c:min val="100"/>
        </c:scaling>
        <c:delete val="1"/>
        <c:axPos val="l"/>
        <c:numFmt formatCode="0.0" sourceLinked="1"/>
        <c:majorTickMark val="out"/>
        <c:minorTickMark val="none"/>
        <c:tickLblPos val="nextTo"/>
        <c:crossAx val="56980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88273092062814E-2"/>
          <c:y val="0.32980308362830701"/>
          <c:w val="0.87959374650093769"/>
          <c:h val="0.62305201171673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975</a:t>
                    </a:r>
                    <a:endParaRPr lang="en-US" sz="1400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1318</a:t>
                    </a:r>
                    <a:endParaRPr lang="en-US" sz="1400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1378</a:t>
                    </a:r>
                    <a:endParaRPr lang="en-US" sz="1400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1452</a:t>
                    </a:r>
                    <a:endParaRPr lang="en-US" sz="1400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1531</a:t>
                    </a:r>
                    <a:endParaRPr lang="en-US" sz="1400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 algn="ctr">
                      <a:defRPr lang="ru-RU" sz="1400" b="1" i="0" u="none" strike="noStrike" kern="0" baseline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defRPr>
                    </a:pPr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2183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300" b="1" i="0" u="none" strike="noStrike" kern="0" baseline="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  <c:pt idx="5">
                  <c:v>Категория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975.3</c:v>
                </c:pt>
                <c:pt idx="1">
                  <c:v>1317.9</c:v>
                </c:pt>
                <c:pt idx="2">
                  <c:v>1377.6</c:v>
                </c:pt>
                <c:pt idx="3">
                  <c:v>1451.9</c:v>
                </c:pt>
                <c:pt idx="4">
                  <c:v>1531</c:v>
                </c:pt>
                <c:pt idx="5">
                  <c:v>2056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54761728"/>
        <c:axId val="54743040"/>
      </c:barChart>
      <c:catAx>
        <c:axId val="54761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4743040"/>
        <c:crosses val="autoZero"/>
        <c:auto val="1"/>
        <c:lblAlgn val="ctr"/>
        <c:lblOffset val="100"/>
        <c:noMultiLvlLbl val="0"/>
      </c:catAx>
      <c:valAx>
        <c:axId val="54743040"/>
        <c:scaling>
          <c:orientation val="minMax"/>
          <c:max val="2300"/>
          <c:min val="350"/>
        </c:scaling>
        <c:delete val="1"/>
        <c:axPos val="l"/>
        <c:numFmt formatCode="General" sourceLinked="1"/>
        <c:majorTickMark val="out"/>
        <c:minorTickMark val="none"/>
        <c:tickLblPos val="nextTo"/>
        <c:crossAx val="5476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85604436635603E-3"/>
          <c:y val="6.0811113542519599E-2"/>
          <c:w val="0.99664136291112382"/>
          <c:h val="0.840932332677165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2015 году 
в сопоставимых ценах нарастающим итогом</c:v>
                </c:pt>
              </c:strCache>
            </c:strRef>
          </c:tx>
          <c:spPr>
            <a:ln>
              <a:solidFill>
                <a:srgbClr val="79DD79"/>
              </a:solidFill>
            </a:ln>
          </c:spPr>
          <c:marker>
            <c:symbol val="diamond"/>
            <c:size val="10"/>
            <c:spPr>
              <a:solidFill>
                <a:srgbClr val="79DD79"/>
              </a:solidFill>
              <a:ln>
                <a:noFill/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102,4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105,0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108,0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111,5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srgbClr val="79DD79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100</c:v>
                </c:pt>
                <c:pt idx="1">
                  <c:v>102.4</c:v>
                </c:pt>
                <c:pt idx="2">
                  <c:v>105</c:v>
                </c:pt>
                <c:pt idx="3">
                  <c:v>108</c:v>
                </c:pt>
                <c:pt idx="4">
                  <c:v>111.5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AEC-47B0-B061-9B4DAA8506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381632"/>
        <c:axId val="57384320"/>
      </c:lineChart>
      <c:catAx>
        <c:axId val="573816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7384320"/>
        <c:crosses val="autoZero"/>
        <c:auto val="1"/>
        <c:lblAlgn val="ctr"/>
        <c:lblOffset val="100"/>
        <c:noMultiLvlLbl val="0"/>
      </c:catAx>
      <c:valAx>
        <c:axId val="57384320"/>
        <c:scaling>
          <c:orientation val="minMax"/>
          <c:max val="120"/>
          <c:min val="100"/>
        </c:scaling>
        <c:delete val="1"/>
        <c:axPos val="l"/>
        <c:numFmt formatCode="0.0" sourceLinked="1"/>
        <c:majorTickMark val="out"/>
        <c:minorTickMark val="none"/>
        <c:tickLblPos val="nextTo"/>
        <c:crossAx val="57381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88273092062814E-2"/>
          <c:y val="0.14153208389851696"/>
          <c:w val="0.88984634029044851"/>
          <c:h val="0.81132301144652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266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284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294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306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266</c:v>
                </c:pt>
                <c:pt idx="1">
                  <c:v>273.89999999999998</c:v>
                </c:pt>
                <c:pt idx="2">
                  <c:v>283.8</c:v>
                </c:pt>
                <c:pt idx="3">
                  <c:v>294.39999999999998</c:v>
                </c:pt>
                <c:pt idx="4">
                  <c:v>305.60000000000002</c:v>
                </c:pt>
                <c:pt idx="5">
                  <c:v>402.6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57619968"/>
        <c:axId val="57631104"/>
      </c:barChart>
      <c:catAx>
        <c:axId val="576199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7631104"/>
        <c:crosses val="autoZero"/>
        <c:auto val="1"/>
        <c:lblAlgn val="ctr"/>
        <c:lblOffset val="100"/>
        <c:noMultiLvlLbl val="0"/>
      </c:catAx>
      <c:valAx>
        <c:axId val="57631104"/>
        <c:scaling>
          <c:orientation val="minMax"/>
          <c:max val="405"/>
          <c:min val="200"/>
        </c:scaling>
        <c:delete val="1"/>
        <c:axPos val="l"/>
        <c:numFmt formatCode="General" sourceLinked="1"/>
        <c:majorTickMark val="out"/>
        <c:minorTickMark val="none"/>
        <c:tickLblPos val="nextTo"/>
        <c:crossAx val="5761996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5550875274588628E-2"/>
          <c:w val="0.99664136291112382"/>
          <c:h val="0.840932332677165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% к 2015 году 
в сопоставимых ценах нарастающим итогом</c:v>
                </c:pt>
              </c:strCache>
            </c:strRef>
          </c:tx>
          <c:spPr>
            <a:ln>
              <a:solidFill>
                <a:srgbClr val="79DD79"/>
              </a:solidFill>
            </a:ln>
          </c:spPr>
          <c:marker>
            <c:symbol val="diamond"/>
            <c:size val="10"/>
            <c:spPr>
              <a:solidFill>
                <a:srgbClr val="79DD79"/>
              </a:solidFill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0" baseline="0">
                    <a:solidFill>
                      <a:srgbClr val="79DD79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100</c:v>
                </c:pt>
                <c:pt idx="1">
                  <c:v>100.5</c:v>
                </c:pt>
                <c:pt idx="2">
                  <c:v>101.1</c:v>
                </c:pt>
                <c:pt idx="3">
                  <c:v>101.8</c:v>
                </c:pt>
                <c:pt idx="4">
                  <c:v>102.6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AEC-47B0-B061-9B4DAA8506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283328"/>
        <c:axId val="57286016"/>
      </c:lineChart>
      <c:catAx>
        <c:axId val="572833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7286016"/>
        <c:crosses val="autoZero"/>
        <c:auto val="1"/>
        <c:lblAlgn val="ctr"/>
        <c:lblOffset val="100"/>
        <c:noMultiLvlLbl val="0"/>
      </c:catAx>
      <c:valAx>
        <c:axId val="57286016"/>
        <c:scaling>
          <c:orientation val="minMax"/>
          <c:max val="105"/>
          <c:min val="100"/>
        </c:scaling>
        <c:delete val="1"/>
        <c:axPos val="l"/>
        <c:numFmt formatCode="0.0" sourceLinked="1"/>
        <c:majorTickMark val="out"/>
        <c:minorTickMark val="none"/>
        <c:tickLblPos val="nextTo"/>
        <c:crossAx val="57283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88273092062814E-2"/>
          <c:y val="0.32980308362830701"/>
          <c:w val="0.90302345381587434"/>
          <c:h val="0.62305201171673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29000">
                  <a:srgbClr val="699BFF">
                    <a:alpha val="77000"/>
                  </a:srgbClr>
                </a:gs>
                <a:gs pos="0">
                  <a:srgbClr val="0A1E44">
                    <a:alpha val="0"/>
                  </a:srgbClr>
                </a:gs>
                <a:gs pos="58000">
                  <a:srgbClr val="00B0F0"/>
                </a:gs>
                <a:gs pos="84000">
                  <a:schemeClr val="tx2"/>
                </a:gs>
                <a:gs pos="100000">
                  <a:schemeClr val="tx2"/>
                </a:gs>
              </a:gsLst>
              <a:lin ang="16200000" scaled="1"/>
            </a:gra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2030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3144</c:v>
                </c:pt>
                <c:pt idx="1">
                  <c:v>4680</c:v>
                </c:pt>
                <c:pt idx="2">
                  <c:v>5007</c:v>
                </c:pt>
                <c:pt idx="3">
                  <c:v>5084</c:v>
                </c:pt>
                <c:pt idx="4">
                  <c:v>5190</c:v>
                </c:pt>
                <c:pt idx="5">
                  <c:v>6835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9B-4147-AE0D-9AD4412F65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56905088"/>
        <c:axId val="56920320"/>
      </c:barChart>
      <c:catAx>
        <c:axId val="56905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920320"/>
        <c:crosses val="autoZero"/>
        <c:auto val="1"/>
        <c:lblAlgn val="ctr"/>
        <c:lblOffset val="100"/>
        <c:noMultiLvlLbl val="0"/>
      </c:catAx>
      <c:valAx>
        <c:axId val="56920320"/>
        <c:scaling>
          <c:orientation val="minMax"/>
          <c:max val="7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690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88311939049795E-2"/>
          <c:y val="0.11462150748590899"/>
          <c:w val="0.9458096546316842"/>
          <c:h val="0.6703021642066249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  <a:r>
                      <a:rPr lang="en-US" sz="900" dirty="0"/>
                      <a:t>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58871985782249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  <a:r>
                      <a:rPr lang="en-US" sz="900" dirty="0"/>
                      <a:t>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0" baseline="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11.3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C4-4E35-A979-F5A5E992992B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8970A8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88</a:t>
                    </a:r>
                    <a:r>
                      <a:rPr lang="en-US" sz="900" dirty="0" smtClean="0"/>
                      <a:t>,7%</a:t>
                    </a:r>
                    <a:endParaRPr lang="en-US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90</a:t>
                    </a:r>
                    <a:r>
                      <a:rPr lang="en-US" sz="900" dirty="0" smtClean="0"/>
                      <a:t>%</a:t>
                    </a:r>
                    <a:endParaRPr lang="en-US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0" baseline="0">
                    <a:solidFill>
                      <a:prstClr val="white"/>
                    </a:solidFill>
                    <a:latin typeface="Arial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65.2</c:v>
                </c:pt>
                <c:pt idx="1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1C4-4E35-A979-F5A5E99299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100"/>
        <c:axId val="63356928"/>
        <c:axId val="63358464"/>
      </c:barChart>
      <c:catAx>
        <c:axId val="63356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3358464"/>
        <c:crosses val="autoZero"/>
        <c:auto val="1"/>
        <c:lblAlgn val="ctr"/>
        <c:lblOffset val="100"/>
        <c:noMultiLvlLbl val="0"/>
      </c:catAx>
      <c:valAx>
        <c:axId val="63358464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nextTo"/>
        <c:crossAx val="63356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0.08536</cdr:x>
      <cdr:y>0.39446</cdr:y>
    </cdr:from>
    <cdr:to>
      <cdr:x>0.6216</cdr:x>
      <cdr:y>0.46186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DD119ACF-07ED-47B2-B2D0-EAC2A6E1C033}"/>
            </a:ext>
          </a:extLst>
        </cdr:cNvPr>
        <cdr:cNvSpPr/>
      </cdr:nvSpPr>
      <cdr:spPr>
        <a:xfrm xmlns:a="http://schemas.openxmlformats.org/drawingml/2006/main">
          <a:off x="323637" y="1170784"/>
          <a:ext cx="2033124" cy="200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700" b="1" cap="none" dirty="0" smtClean="0">
              <a:solidFill>
                <a:srgbClr val="79DD79"/>
              </a:solidFill>
              <a:latin typeface="Arial" pitchFamily="34" charset="0"/>
              <a:cs typeface="Arial" pitchFamily="34" charset="0"/>
            </a:rPr>
            <a:t>ТОНН/МЛН РУБЛЕЙ</a:t>
          </a:r>
          <a:endParaRPr lang="ru-RU" sz="700" b="1" cap="none" dirty="0">
            <a:solidFill>
              <a:srgbClr val="79DD79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0.06645</cdr:x>
      <cdr:y>0.50701</cdr:y>
    </cdr:from>
    <cdr:to>
      <cdr:x>0.62092</cdr:x>
      <cdr:y>0.57441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DD119ACF-07ED-47B2-B2D0-EAC2A6E1C033}"/>
            </a:ext>
          </a:extLst>
        </cdr:cNvPr>
        <cdr:cNvSpPr/>
      </cdr:nvSpPr>
      <cdr:spPr>
        <a:xfrm xmlns:a="http://schemas.openxmlformats.org/drawingml/2006/main">
          <a:off x="256538" y="1504844"/>
          <a:ext cx="2140663" cy="200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700" b="1" cap="none" dirty="0" smtClean="0">
              <a:solidFill>
                <a:srgbClr val="79DD79"/>
              </a:solidFill>
              <a:latin typeface="Arial" pitchFamily="34" charset="0"/>
              <a:cs typeface="Arial" pitchFamily="34" charset="0"/>
            </a:rPr>
            <a:t>МЛН КУБ. МЕТРОВ</a:t>
          </a:r>
          <a:endParaRPr lang="ru-RU" sz="700" b="1" cap="none" dirty="0">
            <a:solidFill>
              <a:srgbClr val="79DD79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363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363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1D3763DC-290B-4A54-AACE-ECF5D6FED9B2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689515"/>
            <a:ext cx="5433060" cy="4442698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2908" cy="49363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6" y="9377316"/>
            <a:ext cx="2942908" cy="49363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033AE863-5FAB-446A-BF9A-5FC8D6F48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70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C47A7-3A54-4DEB-9A4B-69618C227F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E863-5FAB-446A-BF9A-5FC8D6F4852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E863-5FAB-446A-BF9A-5FC8D6F485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2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E863-5FAB-446A-BF9A-5FC8D6F485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9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C47A7-3A54-4DEB-9A4B-69618C227F4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FA3-C4A4-4C68-A7A2-F5B53AB85154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871-D92D-4583-82A5-4FEDE3FB7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7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FA3-C4A4-4C68-A7A2-F5B53AB85154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871-D92D-4583-82A5-4FEDE3FB7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4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FA3-C4A4-4C68-A7A2-F5B53AB85154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871-D92D-4583-82A5-4FEDE3FB7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17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100945" y="0"/>
            <a:ext cx="7043056" cy="51435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3200" y="642428"/>
            <a:ext cx="3883566" cy="11788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13200" y="467336"/>
            <a:ext cx="12426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05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8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FA3-C4A4-4C68-A7A2-F5B53AB85154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871-D92D-4583-82A5-4FEDE3FB7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44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FA3-C4A4-4C68-A7A2-F5B53AB85154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871-D92D-4583-82A5-4FEDE3FB7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2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FA3-C4A4-4C68-A7A2-F5B53AB85154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871-D92D-4583-82A5-4FEDE3FB7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3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FA3-C4A4-4C68-A7A2-F5B53AB85154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871-D92D-4583-82A5-4FEDE3FB7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3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FA3-C4A4-4C68-A7A2-F5B53AB85154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871-D92D-4583-82A5-4FEDE3FB7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FA3-C4A4-4C68-A7A2-F5B53AB85154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871-D92D-4583-82A5-4FEDE3FB7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5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FA3-C4A4-4C68-A7A2-F5B53AB85154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871-D92D-4583-82A5-4FEDE3FB7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7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FA3-C4A4-4C68-A7A2-F5B53AB85154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871-D92D-4583-82A5-4FEDE3FB7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0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37FA3-C4A4-4C68-A7A2-F5B53AB85154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13871-D92D-4583-82A5-4FEDE3FB7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8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6.jpg"/><Relationship Id="rId7" Type="http://schemas.openxmlformats.org/officeDocument/2006/relationships/chart" Target="../charts/chart26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chart" Target="../charts/char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chart" Target="../charts/chart3.xml"/><Relationship Id="rId5" Type="http://schemas.openxmlformats.org/officeDocument/2006/relationships/image" Target="../media/image7.jpeg"/><Relationship Id="rId10" Type="http://schemas.openxmlformats.org/officeDocument/2006/relationships/chart" Target="../charts/chart2.xml"/><Relationship Id="rId4" Type="http://schemas.openxmlformats.org/officeDocument/2006/relationships/image" Target="../media/image6.jpeg"/><Relationship Id="rId9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r="15764"/>
          <a:stretch>
            <a:fillRect/>
          </a:stretch>
        </p:blipFill>
        <p:spPr/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08B8B92-E301-4483-A395-B24C6608550D}"/>
              </a:ext>
            </a:extLst>
          </p:cNvPr>
          <p:cNvSpPr/>
          <p:nvPr/>
        </p:nvSpPr>
        <p:spPr>
          <a:xfrm>
            <a:off x="539552" y="411510"/>
            <a:ext cx="1944216" cy="314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7645484" y="4400455"/>
            <a:ext cx="1755087" cy="76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2021</a:t>
            </a:r>
            <a:r>
              <a:rPr lang="ru-RU" sz="15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год</a:t>
            </a:r>
            <a:endParaRPr lang="en-US" sz="15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5968648-91EF-4D70-8AD1-B9E012FFE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53"/>
          <a:stretch/>
        </p:blipFill>
        <p:spPr bwMode="auto">
          <a:xfrm>
            <a:off x="258480" y="224433"/>
            <a:ext cx="687719" cy="8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195461" y="1203598"/>
            <a:ext cx="4592563" cy="184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cap="all" dirty="0" smtClean="0">
                <a:solidFill>
                  <a:srgbClr val="294669"/>
                </a:solidFill>
                <a:latin typeface="Arial" pitchFamily="34" charset="0"/>
                <a:cs typeface="Arial" pitchFamily="34" charset="0"/>
              </a:rPr>
              <a:t>Прогноз </a:t>
            </a:r>
          </a:p>
          <a:p>
            <a:pPr>
              <a:lnSpc>
                <a:spcPct val="90000"/>
              </a:lnSpc>
            </a:pPr>
            <a:r>
              <a:rPr lang="ru-RU" sz="2000" b="1" cap="all" dirty="0" smtClean="0">
                <a:solidFill>
                  <a:srgbClr val="294669"/>
                </a:solidFill>
                <a:latin typeface="Arial" pitchFamily="34" charset="0"/>
                <a:cs typeface="Arial" pitchFamily="34" charset="0"/>
              </a:rPr>
              <a:t>Социально-экономического развития </a:t>
            </a:r>
          </a:p>
          <a:p>
            <a:pPr>
              <a:lnSpc>
                <a:spcPct val="90000"/>
              </a:lnSpc>
            </a:pPr>
            <a:r>
              <a:rPr lang="ru-RU" sz="2400" b="1" cap="all" dirty="0" smtClean="0">
                <a:solidFill>
                  <a:srgbClr val="294669"/>
                </a:solidFill>
                <a:latin typeface="Arial" pitchFamily="34" charset="0"/>
                <a:cs typeface="Arial" pitchFamily="34" charset="0"/>
              </a:rPr>
              <a:t>Белгородской области</a:t>
            </a:r>
          </a:p>
          <a:p>
            <a:pPr>
              <a:lnSpc>
                <a:spcPct val="90000"/>
              </a:lnSpc>
            </a:pPr>
            <a:r>
              <a:rPr lang="ru-RU" sz="2000" b="1" cap="all" dirty="0" smtClean="0">
                <a:solidFill>
                  <a:srgbClr val="294669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cap="all" dirty="0" smtClean="0">
                <a:solidFill>
                  <a:srgbClr val="294669"/>
                </a:solidFill>
                <a:latin typeface="Arial" pitchFamily="34" charset="0"/>
                <a:cs typeface="Arial" pitchFamily="34" charset="0"/>
              </a:rPr>
              <a:t>2022-2024</a:t>
            </a:r>
            <a:r>
              <a:rPr lang="ru-RU" sz="2000" b="1" cap="all" dirty="0" smtClean="0">
                <a:solidFill>
                  <a:srgbClr val="294669"/>
                </a:solidFill>
                <a:latin typeface="Arial" pitchFamily="34" charset="0"/>
                <a:cs typeface="Arial" pitchFamily="34" charset="0"/>
              </a:rPr>
              <a:t> годы</a:t>
            </a:r>
            <a:endParaRPr lang="ru-RU" sz="2000" b="1" cap="all" dirty="0">
              <a:solidFill>
                <a:srgbClr val="29466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69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араллелограмм 38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3698452" y="0"/>
            <a:ext cx="5456446" cy="405767"/>
          </a:xfrm>
          <a:prstGeom prst="parallelogram">
            <a:avLst>
              <a:gd name="adj" fmla="val 957"/>
            </a:avLst>
          </a:prstGeom>
          <a:gradFill>
            <a:gsLst>
              <a:gs pos="30015">
                <a:srgbClr val="00B0F0"/>
              </a:gs>
              <a:gs pos="48000">
                <a:schemeClr val="tx2">
                  <a:lumMod val="60000"/>
                  <a:lumOff val="40000"/>
                </a:schemeClr>
              </a:gs>
              <a:gs pos="0">
                <a:srgbClr val="00B0F0"/>
              </a:gs>
              <a:gs pos="66000">
                <a:srgbClr val="0070C0"/>
              </a:gs>
              <a:gs pos="91000">
                <a:srgbClr val="0070C0"/>
              </a:gs>
              <a:gs pos="100000">
                <a:srgbClr val="0070C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object 5"/>
          <p:cNvSpPr txBox="1"/>
          <p:nvPr/>
        </p:nvSpPr>
        <p:spPr>
          <a:xfrm>
            <a:off x="3890020" y="51446"/>
            <a:ext cx="5322822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Национальная </a:t>
            </a: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– 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Комфортная и безопасная среда для жизни</a:t>
            </a:r>
            <a:endParaRPr lang="ru-RU" sz="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27" y="0"/>
            <a:ext cx="3756939" cy="5143500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BF3085C5-D33A-42A0-B794-D3B7A6F0B5E1}"/>
              </a:ext>
            </a:extLst>
          </p:cNvPr>
          <p:cNvSpPr/>
          <p:nvPr/>
        </p:nvSpPr>
        <p:spPr>
          <a:xfrm>
            <a:off x="-44927" y="-8300"/>
            <a:ext cx="3756939" cy="5172483"/>
          </a:xfrm>
          <a:prstGeom prst="rect">
            <a:avLst/>
          </a:prstGeom>
          <a:solidFill>
            <a:srgbClr val="192A3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643BC68-A773-4BD0-B4D5-674E5BD2DE17}"/>
              </a:ext>
            </a:extLst>
          </p:cNvPr>
          <p:cNvSpPr/>
          <p:nvPr/>
        </p:nvSpPr>
        <p:spPr>
          <a:xfrm>
            <a:off x="4541771" y="3723878"/>
            <a:ext cx="5018376" cy="19235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СОХРАНЕНИЕ БИОЛОГИЧЕСКОГО РАЗНООБРАЗИЯ РЕГИОНА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63E434D1-D20C-49D9-B6E8-67CF76D600BC}"/>
              </a:ext>
            </a:extLst>
          </p:cNvPr>
          <p:cNvSpPr/>
          <p:nvPr/>
        </p:nvSpPr>
        <p:spPr>
          <a:xfrm>
            <a:off x="4525250" y="1709825"/>
            <a:ext cx="5034610" cy="19235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783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СНИЖЕНИЕ УРОВНЯ ЗАГРЯЗНЕНИЯ АТМОСФЕРНОГО ВОЗДУХА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63E434D1-D20C-49D9-B6E8-67CF76D600BC}"/>
              </a:ext>
            </a:extLst>
          </p:cNvPr>
          <p:cNvSpPr/>
          <p:nvPr/>
        </p:nvSpPr>
        <p:spPr>
          <a:xfrm>
            <a:off x="4525250" y="965685"/>
            <a:ext cx="5034610" cy="19235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783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СОЗДАНИЕ ИНФРАСТРУКТУРЫ ОБРАЩЕНИЯ С ТКО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5"/>
          <p:cNvSpPr txBox="1"/>
          <p:nvPr/>
        </p:nvSpPr>
        <p:spPr>
          <a:xfrm>
            <a:off x="3925521" y="532681"/>
            <a:ext cx="507296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направления развития</a:t>
            </a:r>
            <a:endParaRPr sz="11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4523819" y="1183853"/>
            <a:ext cx="44574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СОЗДАНИЕ ЭКОТЕХНОПАРКА ПО ОБРАЩЕНИЮ С ТКО В ЯКОВЛЕВСКОМ ГОРОДСКОМ ОКРУГЕ                         МОЩНОСТЬЮ ДО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250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ТЫС. ТОНН В ГОД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63E434D1-D20C-49D9-B6E8-67CF76D600BC}"/>
              </a:ext>
            </a:extLst>
          </p:cNvPr>
          <p:cNvSpPr/>
          <p:nvPr/>
        </p:nvSpPr>
        <p:spPr>
          <a:xfrm>
            <a:off x="4533654" y="2926052"/>
            <a:ext cx="5034610" cy="19235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783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ПОВЫШЕНИЕ КАЧЕСТВА ПИТЬЕВОЙ ВОДЫ ДЛЯ НАСЕЛЕНИЯ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531096" y="3143415"/>
            <a:ext cx="44673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СТРОИТЕЛЬСТВО</a:t>
            </a:r>
            <a:r>
              <a:rPr lang="ru-RU" sz="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30</a:t>
            </a:r>
            <a:r>
              <a:rPr lang="ru-RU" sz="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ОБЪЕКТОВ ВОДОСНАБЖЕНИЯ, ОБЪЕМ ФИНАНСИРОВАНИЯ -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1,5</a:t>
            </a:r>
            <a:r>
              <a:rPr lang="ru-RU" sz="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МЛРД РУБЛЕЙ</a:t>
            </a:r>
          </a:p>
          <a:p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СТРОИТЕЛЬСТВО И РЕКОНСТРУКЦИЯ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16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ОЧИСТНЫХ СООРУЖЕНИЙ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4531096" y="3981849"/>
            <a:ext cx="45746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РАСШИРЕНИЕ НОВЫХ НАСАЖДЕНИЙ И ПРОВЕДЕНИЕ МЕРОПРИЯТИЙ ПО ОЗДОРОВЛЕНИЮ НЕ МЕНЕЕ                   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150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УЧАСТКОВ ВОДНЫХ ОБЪЕКТОВ,  ОБЪЕМ ФИНАНСИРОВАНИЯ</a:t>
            </a:r>
            <a:r>
              <a:rPr lang="ru-RU" sz="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-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ru-RU" sz="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МЛРД РУБЛЕЙ</a:t>
            </a:r>
          </a:p>
          <a:p>
            <a:endParaRPr lang="ru-RU" sz="600" b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РЕАЛИЗАЦИЯ ПРОЕКТОВ ПО МЕЛИОРАЦИИ ЗЕМЕЛЬ СЕЛЬХОЗНАЗНАЧЕНИЯ, ИЗВЕСТКОВАНИЮ КИСЛЫХ ПОЧВ</a:t>
            </a:r>
          </a:p>
          <a:p>
            <a:endParaRPr lang="ru-RU" sz="600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РЕАЛИЗАЦИЯ ПРОЕКТА ПО СОЗДАНИЮ КАРБОНО-НЕЙТРАЛЬНОЙ ТЕРРИТОРИИ ЧЕРЕЗ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СИСТЕМУ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УРБАБИОЦЕНОЗА С ПРИВЛЕЧЕНИЕМ БОТАНИЧЕСКОГО САДА БЕЛГУ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523819" y="1931682"/>
            <a:ext cx="44746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РЕАЛИЗАЦИЯ ПРОЕКТОВ В ПРОМЫШЛЕННОСТИ, НАПРАВЛЕННЫХ НА СОКРАЩЕНИЕ НЕГАТИВНОГО  ВОЗДЕЙСТВИЯ НА ОКРУЖАЮЩУЮ СРЕДУ, В Т.Ч. ПРОЕКТЫ «ЗЕЛЕНОЙ МЕТАЛЛУРГИИ» </a:t>
            </a:r>
          </a:p>
          <a:p>
            <a:endParaRPr lang="ru-RU" sz="600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РЕАЛИЗАЦИЯ ПРОЕКТОВ ПО СНИЖЕНИЮ ЭМИССИИ ЗАГРЯЗНЯЮЩИХ ВЕЩЕСТВ И НЕПРИЯТНЫХ ЗАПАХОВ </a:t>
            </a:r>
          </a:p>
          <a:p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ОТ ПРЕДПРИЯТИЙ АГРОПРОМЫШЛЕННОГО КОМПЛЕКСА</a:t>
            </a:r>
          </a:p>
          <a:p>
            <a:endParaRPr lang="ru-RU" sz="600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ЗАКУПКА ГОРОДСКОГО ЭЛЕКТРИЧЕСКОГО ТРАНСПОРТА, ПЕРЕВОД АВТОМОБИЛЕЙ НА ИСПОЛЬЗОВАНИЕ КОМПРИМИРОВАННОГО ПРИРОДНОГО ГАЗА</a:t>
            </a: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3688627654"/>
              </p:ext>
            </p:extLst>
          </p:nvPr>
        </p:nvGraphicFramePr>
        <p:xfrm>
          <a:off x="-212495" y="-123532"/>
          <a:ext cx="3791445" cy="296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64" y="2497860"/>
            <a:ext cx="597766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48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336" y="2497860"/>
            <a:ext cx="42833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067" y="2498091"/>
            <a:ext cx="42833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0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031" y="2498091"/>
            <a:ext cx="42833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1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745" y="2498091"/>
            <a:ext cx="42833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112573" y="506496"/>
            <a:ext cx="32450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Удельный объем выбросов </a:t>
            </a:r>
          </a:p>
          <a:p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загрязняющих веществ в атмосферный воздух от стационарных источников к ВРП</a:t>
            </a:r>
            <a:endParaRPr lang="ru-RU" sz="9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4" y="4559055"/>
            <a:ext cx="597766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60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45" y="4559055"/>
            <a:ext cx="42833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1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315" y="4569523"/>
            <a:ext cx="42833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2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467" y="4561547"/>
            <a:ext cx="42833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3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507" y="4564289"/>
            <a:ext cx="42833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2313998110"/>
              </p:ext>
            </p:extLst>
          </p:nvPr>
        </p:nvGraphicFramePr>
        <p:xfrm>
          <a:off x="-120456" y="1907175"/>
          <a:ext cx="3860737" cy="296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3925000" y="937858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1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23628" y="1762571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928204" y="2859782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3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17622" y="3788125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4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112175" y="3075806"/>
            <a:ext cx="35233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Сброс загрязненных сточных вод</a:t>
            </a:r>
            <a:endParaRPr lang="ru-RU" sz="10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c="http://schemas.openxmlformats.org/drawingml/2006/chart" xmlns:cdr="http://schemas.openxmlformats.org/drawingml/2006/chartDrawing" xmlns="" xmlns:a16="http://schemas.microsoft.com/office/drawing/2014/main" xmlns:lc="http://schemas.openxmlformats.org/drawingml/2006/lockedCanvas" id="{DD119ACF-07ED-47B2-B2D0-EAC2A6E1C033}"/>
              </a:ext>
            </a:extLst>
          </p:cNvPr>
          <p:cNvSpPr/>
          <p:nvPr/>
        </p:nvSpPr>
        <p:spPr>
          <a:xfrm>
            <a:off x="84588" y="83394"/>
            <a:ext cx="3389221" cy="4001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cap="all" dirty="0" smtClean="0">
                <a:solidFill>
                  <a:srgbClr val="5BD4FF"/>
                </a:solidFill>
                <a:latin typeface="Arial" pitchFamily="34" charset="0"/>
                <a:cs typeface="Arial" pitchFamily="34" charset="0"/>
              </a:rPr>
              <a:t>ЭКОЛОГИЯ</a:t>
            </a:r>
            <a:endParaRPr lang="ru-RU" sz="3000" b="1" cap="all" dirty="0">
              <a:solidFill>
                <a:srgbClr val="5BD4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65940" y="2925066"/>
            <a:ext cx="334326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8172400" y="264299"/>
            <a:ext cx="103906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00" b="1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2024</a:t>
            </a: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ru-RU" sz="8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годы</a:t>
            </a:r>
            <a:endParaRPr lang="ru-RU" sz="8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82084" y="4863298"/>
            <a:ext cx="360040" cy="273844"/>
          </a:xfrm>
        </p:spPr>
        <p:txBody>
          <a:bodyPr/>
          <a:lstStyle/>
          <a:p>
            <a:fld id="{89913871-D92D-4583-82A5-4FEDE3FB770E}" type="slidenum">
              <a:rPr lang="ru-RU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itchFamily="34" charset="0"/>
              </a:rPr>
              <a:t>10</a:t>
            </a:fld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араллелограмм 74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3708400" y="0"/>
            <a:ext cx="5446498" cy="405767"/>
          </a:xfrm>
          <a:prstGeom prst="parallelogram">
            <a:avLst>
              <a:gd name="adj" fmla="val 957"/>
            </a:avLst>
          </a:prstGeom>
          <a:gradFill>
            <a:gsLst>
              <a:gs pos="30015">
                <a:srgbClr val="00B0F0"/>
              </a:gs>
              <a:gs pos="48000">
                <a:schemeClr val="tx2">
                  <a:lumMod val="60000"/>
                  <a:lumOff val="40000"/>
                </a:schemeClr>
              </a:gs>
              <a:gs pos="0">
                <a:srgbClr val="00B0F0"/>
              </a:gs>
              <a:gs pos="66000">
                <a:srgbClr val="0070C0"/>
              </a:gs>
              <a:gs pos="91000">
                <a:srgbClr val="0070C0"/>
              </a:gs>
              <a:gs pos="100000">
                <a:srgbClr val="0070C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object 5"/>
          <p:cNvSpPr txBox="1"/>
          <p:nvPr/>
        </p:nvSpPr>
        <p:spPr>
          <a:xfrm>
            <a:off x="3890020" y="51446"/>
            <a:ext cx="5322822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Национальная </a:t>
            </a: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– 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ДОСТОЙНЫЙ, ЭФФЕКТИВНЫЙ ТРУД И УСПЕШНОЕ ПРЕДПРИНИМАТЕЛЬСТВО</a:t>
            </a:r>
            <a:endParaRPr lang="ru-RU" sz="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F3085C5-D33A-42A0-B794-D3B7A6F0B5E1}"/>
              </a:ext>
            </a:extLst>
          </p:cNvPr>
          <p:cNvSpPr/>
          <p:nvPr/>
        </p:nvSpPr>
        <p:spPr>
          <a:xfrm>
            <a:off x="-10814" y="-19455"/>
            <a:ext cx="3726780" cy="5162955"/>
          </a:xfrm>
          <a:prstGeom prst="rect">
            <a:avLst/>
          </a:prstGeom>
          <a:gradFill flip="none" rotWithShape="1">
            <a:gsLst>
              <a:gs pos="6000">
                <a:schemeClr val="tx2">
                  <a:lumMod val="75000"/>
                  <a:alpha val="89000"/>
                </a:schemeClr>
              </a:gs>
              <a:gs pos="0">
                <a:srgbClr val="0A1E44">
                  <a:alpha val="0"/>
                </a:srgbClr>
              </a:gs>
              <a:gs pos="51000">
                <a:schemeClr val="tx2">
                  <a:alpha val="45000"/>
                </a:schemeClr>
              </a:gs>
              <a:gs pos="84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14" y="2952268"/>
            <a:ext cx="3719214" cy="2191232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BF3085C5-D33A-42A0-B794-D3B7A6F0B5E1}"/>
              </a:ext>
            </a:extLst>
          </p:cNvPr>
          <p:cNvSpPr/>
          <p:nvPr/>
        </p:nvSpPr>
        <p:spPr>
          <a:xfrm>
            <a:off x="0" y="2952268"/>
            <a:ext cx="3715212" cy="2191231"/>
          </a:xfrm>
          <a:prstGeom prst="rect">
            <a:avLst/>
          </a:prstGeom>
          <a:solidFill>
            <a:schemeClr val="tx2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Picture 3" descr="\\file\obmen\Прогноз 2020\Слайды\! Нацпроекты\Предпринимательство\Предпринимательство_лого_RGB\Предприним_лого_цвет_лев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" t="25507" r="11609" b="14538"/>
          <a:stretch/>
        </p:blipFill>
        <p:spPr bwMode="auto">
          <a:xfrm>
            <a:off x="2701571" y="42106"/>
            <a:ext cx="955977" cy="7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object 21"/>
          <p:cNvSpPr txBox="1">
            <a:spLocks noChangeArrowheads="1"/>
          </p:cNvSpPr>
          <p:nvPr/>
        </p:nvSpPr>
        <p:spPr bwMode="auto">
          <a:xfrm>
            <a:off x="262253" y="1361148"/>
            <a:ext cx="2417763" cy="22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82" rIns="0" bIns="0">
            <a:spAutoFit/>
          </a:bodyPr>
          <a:lstStyle>
            <a:lvl1pPr marL="7938"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9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Количество </a:t>
            </a:r>
          </a:p>
          <a:p>
            <a:pPr>
              <a:lnSpc>
                <a:spcPct val="80000"/>
              </a:lnSpc>
            </a:pPr>
            <a:r>
              <a:rPr lang="ru-RU" sz="9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занятых </a:t>
            </a:r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9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сфере  МСП</a:t>
            </a:r>
          </a:p>
        </p:txBody>
      </p:sp>
      <p:sp>
        <p:nvSpPr>
          <p:cNvPr id="199" name="Прямоугольник 198"/>
          <p:cNvSpPr/>
          <p:nvPr/>
        </p:nvSpPr>
        <p:spPr>
          <a:xfrm>
            <a:off x="7812360" y="3811232"/>
            <a:ext cx="988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>
              <a:defRPr/>
            </a:pP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</a:t>
            </a:r>
          </a:p>
          <a:p>
            <a:pPr marL="12700" defTabSz="677479">
              <a:defRPr/>
            </a:pPr>
            <a:r>
              <a:rPr lang="ru-RU" sz="6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межотраслевой </a:t>
            </a:r>
          </a:p>
          <a:p>
            <a:pPr marL="12700" defTabSz="677479">
              <a:defRPr/>
            </a:pPr>
            <a:r>
              <a:rPr lang="ru-RU" sz="6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кооперации</a:t>
            </a:r>
          </a:p>
        </p:txBody>
      </p:sp>
      <p:sp>
        <p:nvSpPr>
          <p:cNvPr id="205" name="Прямоугольник 204"/>
          <p:cNvSpPr/>
          <p:nvPr/>
        </p:nvSpPr>
        <p:spPr>
          <a:xfrm>
            <a:off x="4521398" y="2700522"/>
            <a:ext cx="80079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финансовые</a:t>
            </a:r>
            <a:endParaRPr lang="ru-RU" sz="600" cap="all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" name="Рисунок 2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05076" y="4362315"/>
            <a:ext cx="339786" cy="654217"/>
          </a:xfrm>
          <a:prstGeom prst="rect">
            <a:avLst/>
          </a:prstGeom>
        </p:spPr>
      </p:pic>
      <p:sp>
        <p:nvSpPr>
          <p:cNvPr id="170" name="Прямоугольник 169"/>
          <p:cNvSpPr/>
          <p:nvPr/>
        </p:nvSpPr>
        <p:spPr>
          <a:xfrm>
            <a:off x="4551981" y="3241761"/>
            <a:ext cx="4592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>
                <a:latin typeface="Arial" pitchFamily="34" charset="0"/>
                <a:cs typeface="Arial" pitchFamily="34" charset="0"/>
              </a:rPr>
              <a:t>Формирование и развитие единой цифровой среды для субъектов </a:t>
            </a: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>
                <a:latin typeface="Arial" pitchFamily="34" charset="0"/>
                <a:cs typeface="Arial" pitchFamily="34" charset="0"/>
              </a:rPr>
              <a:t>МСП и </a:t>
            </a:r>
            <a:r>
              <a:rPr lang="ru-RU" sz="800" b="1" cap="all" dirty="0" err="1" smtClean="0">
                <a:latin typeface="Arial" pitchFamily="34" charset="0"/>
                <a:cs typeface="Arial" pitchFamily="34" charset="0"/>
              </a:rPr>
              <a:t>самозанятых</a:t>
            </a: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cap="all" dirty="0">
                <a:latin typeface="Arial" pitchFamily="34" charset="0"/>
                <a:cs typeface="Arial" pitchFamily="34" charset="0"/>
              </a:rPr>
              <a:t>граждан и повышение </a:t>
            </a: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уровня информированности</a:t>
            </a:r>
            <a:endParaRPr lang="ru-RU" sz="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4545874" y="3851591"/>
            <a:ext cx="1213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>
                <a:latin typeface="Arial" pitchFamily="34" charset="0"/>
                <a:cs typeface="Arial" pitchFamily="34" charset="0"/>
              </a:rPr>
              <a:t>Расширение </a:t>
            </a:r>
            <a:endParaRPr lang="ru-RU" sz="800" b="1" cap="all" dirty="0" smtClean="0">
              <a:latin typeface="Arial" pitchFamily="34" charset="0"/>
              <a:cs typeface="Arial" pitchFamily="34" charset="0"/>
            </a:endParaRP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рынков </a:t>
            </a:r>
            <a:r>
              <a:rPr lang="ru-RU" sz="800" b="1" cap="all" dirty="0">
                <a:latin typeface="Arial" pitchFamily="34" charset="0"/>
                <a:cs typeface="Arial" pitchFamily="34" charset="0"/>
              </a:rPr>
              <a:t>сбыта</a:t>
            </a:r>
          </a:p>
        </p:txBody>
      </p:sp>
      <p:sp>
        <p:nvSpPr>
          <p:cNvPr id="225" name="Прямоугольник 224"/>
          <p:cNvSpPr/>
          <p:nvPr/>
        </p:nvSpPr>
        <p:spPr>
          <a:xfrm>
            <a:off x="6804248" y="3817956"/>
            <a:ext cx="859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увеличение </a:t>
            </a: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объемов  </a:t>
            </a: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экспорта МСП</a:t>
            </a:r>
          </a:p>
        </p:txBody>
      </p:sp>
      <p:sp>
        <p:nvSpPr>
          <p:cNvPr id="226" name="Прямоугольник 225"/>
          <p:cNvSpPr/>
          <p:nvPr/>
        </p:nvSpPr>
        <p:spPr>
          <a:xfrm>
            <a:off x="5759435" y="3818105"/>
            <a:ext cx="965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>
              <a:defRPr/>
            </a:pP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доступ </a:t>
            </a:r>
            <a:r>
              <a:rPr lang="ru-RU" sz="6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МСП </a:t>
            </a:r>
            <a:endParaRPr lang="ru-RU" sz="600" cap="all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700" defTabSz="677479">
              <a:defRPr/>
            </a:pP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к </a:t>
            </a:r>
            <a:r>
              <a:rPr lang="ru-RU" sz="6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закупкам </a:t>
            </a: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12700" defTabSz="677479">
              <a:defRPr/>
            </a:pPr>
            <a:r>
              <a:rPr lang="ru-RU" sz="6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крупнейших  </a:t>
            </a:r>
          </a:p>
          <a:p>
            <a:pPr marL="12700" defTabSz="677479">
              <a:defRPr/>
            </a:pPr>
            <a:r>
              <a:rPr lang="ru-RU" sz="6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заказчиков</a:t>
            </a:r>
            <a:endParaRPr lang="ru-RU" sz="600" cap="all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4557322" y="4560149"/>
            <a:ext cx="4437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инфраструктуры поддержки субъектов МСП</a:t>
            </a: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kern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УСЛУГ </a:t>
            </a: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Центра «Мой бизнес»</a:t>
            </a:r>
            <a:r>
              <a:rPr lang="ru-RU" sz="600" kern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БАЗЕ  МФЦ </a:t>
            </a:r>
            <a:endParaRPr lang="ru-RU" sz="600" cap="all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73" y="2730393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  <a:endParaRPr lang="ru-RU" sz="1000" b="1" kern="0" dirty="0">
              <a:solidFill>
                <a:schemeClr val="bg1"/>
              </a:solidFill>
            </a:endParaRPr>
          </a:p>
        </p:txBody>
      </p:sp>
      <p:sp>
        <p:nvSpPr>
          <p:cNvPr id="60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96" y="2737446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1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470" y="2737446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2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191" y="2733606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3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065" y="2730393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graphicFrame>
        <p:nvGraphicFramePr>
          <p:cNvPr id="66" name="Диаграмма 65"/>
          <p:cNvGraphicFramePr/>
          <p:nvPr>
            <p:extLst>
              <p:ext uri="{D42A27DB-BD31-4B8C-83A1-F6EECF244321}">
                <p14:modId xmlns:p14="http://schemas.microsoft.com/office/powerpoint/2010/main" val="2150232839"/>
              </p:ext>
            </p:extLst>
          </p:nvPr>
        </p:nvGraphicFramePr>
        <p:xfrm>
          <a:off x="61255" y="2888649"/>
          <a:ext cx="3646649" cy="173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7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54" y="4605979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  <a:endParaRPr lang="ru-RU" sz="1000" b="1" kern="0" dirty="0">
              <a:solidFill>
                <a:schemeClr val="bg1"/>
              </a:solidFill>
            </a:endParaRPr>
          </a:p>
        </p:txBody>
      </p:sp>
      <p:sp>
        <p:nvSpPr>
          <p:cNvPr id="68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877" y="4605979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9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46" y="4605979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0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556" y="4605979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1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619" y="4615899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2627" y="2952415"/>
            <a:ext cx="3494372" cy="5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bject 21"/>
          <p:cNvSpPr txBox="1">
            <a:spLocks noChangeArrowheads="1"/>
          </p:cNvSpPr>
          <p:nvPr/>
        </p:nvSpPr>
        <p:spPr bwMode="auto">
          <a:xfrm>
            <a:off x="246439" y="3221791"/>
            <a:ext cx="2417763" cy="22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82" rIns="0" bIns="0">
            <a:spAutoFit/>
          </a:bodyPr>
          <a:lstStyle>
            <a:lvl1pPr marL="7938"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ОБОРОТ </a:t>
            </a:r>
          </a:p>
          <a:p>
            <a:pPr>
              <a:lnSpc>
                <a:spcPct val="80000"/>
              </a:lnSpc>
            </a:pPr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СУБЪЕКТОВ МСП</a:t>
            </a:r>
            <a:endParaRPr lang="ru-RU" sz="9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6339" y="1884758"/>
            <a:ext cx="11118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ru-RU" sz="1400" b="1" i="0" u="none" strike="noStrike" kern="0" baseline="0">
                <a:solidFill>
                  <a:prstClr val="white"/>
                </a:solidFill>
                <a:latin typeface="Arial" charset="0"/>
                <a:ea typeface="+mn-ea"/>
                <a:cs typeface="+mn-cs"/>
              </a:defRPr>
            </a:pPr>
            <a:r>
              <a:rPr lang="ru-RU" sz="700" b="1" kern="0" dirty="0" smtClean="0">
                <a:solidFill>
                  <a:prstClr val="white"/>
                </a:solidFill>
                <a:latin typeface="Arial" charset="0"/>
              </a:rPr>
              <a:t>ТЫС. ЕДИНИЦ</a:t>
            </a:r>
            <a:endParaRPr lang="ru-RU" sz="700" b="1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103414" y="3753291"/>
            <a:ext cx="1429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400" b="1" i="0" u="none" strike="noStrike" kern="0" baseline="0">
                <a:solidFill>
                  <a:prstClr val="white"/>
                </a:solidFill>
                <a:latin typeface="Arial" charset="0"/>
                <a:ea typeface="+mn-ea"/>
                <a:cs typeface="+mn-cs"/>
              </a:defRPr>
            </a:pPr>
            <a:r>
              <a:rPr lang="ru-RU" sz="700" b="1" kern="0" dirty="0" smtClean="0">
                <a:solidFill>
                  <a:prstClr val="white"/>
                </a:solidFill>
                <a:latin typeface="Arial" charset="0"/>
              </a:rPr>
              <a:t>МЛРД РУБЛЕЙ</a:t>
            </a:r>
            <a:endParaRPr lang="ru-RU" sz="700" b="1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8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665" y="2729132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2030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9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178" y="4605979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2030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90" name="object 5"/>
          <p:cNvSpPr txBox="1"/>
          <p:nvPr/>
        </p:nvSpPr>
        <p:spPr>
          <a:xfrm>
            <a:off x="3922002" y="1589941"/>
            <a:ext cx="522199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направления развития</a:t>
            </a:r>
            <a:endParaRPr sz="11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918839" y="2499742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1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27881" y="3167986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918839" y="3841787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3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27881" y="4516030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4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166339" y="197652"/>
            <a:ext cx="4088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cap="all" dirty="0" smtClean="0">
                <a:solidFill>
                  <a:srgbClr val="5BD4FF"/>
                </a:solidFill>
                <a:latin typeface="Arial" pitchFamily="34" charset="0"/>
                <a:cs typeface="Arial" pitchFamily="34" charset="0"/>
              </a:rPr>
              <a:t>РАЗВИТИЕ МАЛОГО </a:t>
            </a:r>
          </a:p>
          <a:p>
            <a:pPr>
              <a:lnSpc>
                <a:spcPct val="90000"/>
              </a:lnSpc>
            </a:pPr>
            <a:r>
              <a:rPr lang="ru-RU" sz="2000" b="1" cap="all" dirty="0" smtClean="0">
                <a:solidFill>
                  <a:srgbClr val="5BD4FF"/>
                </a:solidFill>
                <a:latin typeface="Arial" pitchFamily="34" charset="0"/>
                <a:cs typeface="Arial" pitchFamily="34" charset="0"/>
              </a:rPr>
              <a:t>И СРЕДНЕГО ПРЕДПРИНИМАТЕЛЬСТВА</a:t>
            </a:r>
            <a:endParaRPr lang="ru-RU" sz="3000" b="1" cap="all" dirty="0">
              <a:solidFill>
                <a:srgbClr val="5BD4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" name="Диаграмма 56"/>
          <p:cNvGraphicFramePr/>
          <p:nvPr>
            <p:extLst>
              <p:ext uri="{D42A27DB-BD31-4B8C-83A1-F6EECF244321}">
                <p14:modId xmlns:p14="http://schemas.microsoft.com/office/powerpoint/2010/main" val="3307131514"/>
              </p:ext>
            </p:extLst>
          </p:nvPr>
        </p:nvGraphicFramePr>
        <p:xfrm>
          <a:off x="-28843" y="1124974"/>
          <a:ext cx="3736747" cy="1656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4520164" y="2885332"/>
            <a:ext cx="102951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образовательные</a:t>
            </a:r>
            <a:endParaRPr lang="ru-RU" sz="600" cap="all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02486" y="2700522"/>
            <a:ext cx="102951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имущественные</a:t>
            </a:r>
            <a:endParaRPr lang="ru-RU" sz="600" cap="all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829560" y="2885332"/>
            <a:ext cx="111870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консультационные</a:t>
            </a:r>
            <a:endParaRPr lang="ru-RU" sz="600" cap="all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072614" y="2707160"/>
            <a:ext cx="145982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Кредитно-гарантийные</a:t>
            </a:r>
            <a:endParaRPr lang="ru-RU" sz="600" cap="all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175558" y="2885188"/>
            <a:ext cx="102951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информационные</a:t>
            </a:r>
            <a:endParaRPr lang="ru-RU" sz="600" cap="all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551828" y="2499742"/>
            <a:ext cx="43452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Предоставление мер государственной поддержки</a:t>
            </a:r>
            <a:endParaRPr lang="ru-RU" sz="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3">
            <a:extLst>
              <a:ext uri="{FF2B5EF4-FFF2-40B4-BE49-F238E27FC236}">
                <a16:creationId xmlns:a16="http://schemas.microsoft.com/office/drawing/2014/main" xmlns="" id="{E6CA4A00-10E6-42A4-A447-C64AA7C7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384" y="1021692"/>
            <a:ext cx="678377" cy="25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33" eaLnBrk="1" hangingPunct="1">
              <a:lnSpc>
                <a:spcPct val="80000"/>
              </a:lnSpc>
              <a:defRPr/>
            </a:pPr>
            <a:r>
              <a:rPr lang="ru-RU" sz="750" b="1" kern="0" cap="all" dirty="0">
                <a:solidFill>
                  <a:schemeClr val="bg1">
                    <a:lumMod val="50000"/>
                  </a:schemeClr>
                </a:solidFill>
              </a:rPr>
              <a:t>МЛРД </a:t>
            </a:r>
          </a:p>
          <a:p>
            <a:pPr defTabSz="914333" eaLnBrk="1" hangingPunct="1">
              <a:lnSpc>
                <a:spcPct val="80000"/>
              </a:lnSpc>
              <a:defRPr/>
            </a:pPr>
            <a:r>
              <a:rPr lang="ru-RU" sz="750" b="1" kern="0" cap="all" dirty="0">
                <a:solidFill>
                  <a:schemeClr val="bg1">
                    <a:lumMod val="50000"/>
                  </a:schemeClr>
                </a:solidFill>
              </a:rPr>
              <a:t>РУБЛЕЙ</a:t>
            </a:r>
          </a:p>
        </p:txBody>
      </p:sp>
      <p:sp>
        <p:nvSpPr>
          <p:cNvPr id="92" name="Text Box 3">
            <a:extLst>
              <a:ext uri="{FF2B5EF4-FFF2-40B4-BE49-F238E27FC236}">
                <a16:creationId xmlns:a16="http://schemas.microsoft.com/office/drawing/2014/main" xmlns="" id="{E6CA4A00-10E6-42A4-A447-C64AA7C7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323" y="915566"/>
            <a:ext cx="470529" cy="43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lnSpc>
                <a:spcPct val="80000"/>
              </a:lnSpc>
              <a:defRPr/>
            </a:pPr>
            <a:r>
              <a:rPr lang="ru-RU" sz="2600" b="1" kern="0" dirty="0" smtClean="0"/>
              <a:t>4</a:t>
            </a:r>
            <a:r>
              <a:rPr lang="ru-RU" sz="3000" b="1" kern="0" dirty="0" smtClean="0"/>
              <a:t> </a:t>
            </a:r>
            <a:endParaRPr lang="ru-RU" sz="1000" b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701614" y="2113376"/>
            <a:ext cx="332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 defTabSz="677479">
              <a:defRPr/>
            </a:pP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«Выращивание» </a:t>
            </a:r>
            <a:r>
              <a:rPr lang="ru-RU" sz="8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2 350</a:t>
            </a: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субъектов </a:t>
            </a:r>
            <a:r>
              <a:rPr lang="ru-RU" sz="600" cap="al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мсп</a:t>
            </a: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8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2022-2024</a:t>
            </a: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годы, </a:t>
            </a:r>
          </a:p>
          <a:p>
            <a:pPr marL="12700" algn="ctr" defTabSz="677479">
              <a:defRPr/>
            </a:pP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ОБЪЕМ ФИНАНСИРОВАНИЯ -  </a:t>
            </a:r>
            <a:r>
              <a:rPr lang="ru-RU" sz="8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2,4</a:t>
            </a: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млрд </a:t>
            </a:r>
            <a:r>
              <a:rPr lang="ru-RU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рублей</a:t>
            </a:r>
            <a:endParaRPr lang="ru-RU" sz="600" cap="all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565276" y="1923678"/>
            <a:ext cx="43452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>
                <a:latin typeface="Arial" pitchFamily="34" charset="0"/>
                <a:cs typeface="Arial" pitchFamily="34" charset="0"/>
              </a:rPr>
              <a:t>Реализация новой программы  поддержки субъектов МСП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3757052" y="1011459"/>
            <a:ext cx="13161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 fontAlgn="auto">
              <a:spcAft>
                <a:spcPts val="0"/>
              </a:spcAft>
              <a:defRPr/>
            </a:pPr>
            <a:r>
              <a:rPr lang="ru-RU" sz="750" b="1" kern="0" cap="all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Поддержка </a:t>
            </a:r>
          </a:p>
          <a:p>
            <a:pPr defTabSz="914333" fontAlgn="auto">
              <a:spcAft>
                <a:spcPts val="0"/>
              </a:spcAft>
              <a:defRPr/>
            </a:pPr>
            <a:r>
              <a:rPr lang="ru-RU" sz="750" b="1" kern="0" cap="all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за 2022-2024 годы</a:t>
            </a:r>
            <a:endParaRPr lang="ru-RU" sz="750" b="1" kern="0" cap="all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8" name="Text Box 3">
            <a:extLst>
              <a:ext uri="{FF2B5EF4-FFF2-40B4-BE49-F238E27FC236}">
                <a16:creationId xmlns:a16="http://schemas.microsoft.com/office/drawing/2014/main" xmlns="" id="{E6CA4A00-10E6-42A4-A447-C64AA7C7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1" y="1015143"/>
            <a:ext cx="677847" cy="3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lnSpc>
                <a:spcPct val="80000"/>
              </a:lnSpc>
              <a:defRPr/>
            </a:pPr>
            <a:r>
              <a:rPr lang="ru-RU" sz="2200" b="1" kern="0" dirty="0" smtClean="0"/>
              <a:t>6</a:t>
            </a:r>
            <a:r>
              <a:rPr lang="ru-RU" sz="1600" b="1" kern="0" dirty="0" smtClean="0"/>
              <a:t>,5</a:t>
            </a:r>
            <a:r>
              <a:rPr lang="ru-RU" sz="2200" b="1" kern="0" dirty="0" smtClean="0"/>
              <a:t> </a:t>
            </a:r>
            <a:endParaRPr lang="ru-RU" sz="2200" b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5538" y="995565"/>
            <a:ext cx="1029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 fontAlgn="auto">
              <a:spcAft>
                <a:spcPts val="0"/>
              </a:spcAft>
              <a:defRPr/>
            </a:pPr>
            <a:r>
              <a:rPr lang="ru-RU" sz="750" b="1" kern="0" cap="all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Тыс. </a:t>
            </a:r>
          </a:p>
          <a:p>
            <a:pPr defTabSz="914333" fontAlgn="auto">
              <a:spcAft>
                <a:spcPts val="0"/>
              </a:spcAft>
              <a:defRPr/>
            </a:pPr>
            <a:r>
              <a:rPr lang="ru-RU" sz="750" b="1" kern="0" cap="all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Субъектов МСП</a:t>
            </a:r>
            <a:endParaRPr lang="ru-RU" sz="750" b="1" kern="0" cap="all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9" name="Text Box 3">
            <a:extLst>
              <a:ext uri="{FF2B5EF4-FFF2-40B4-BE49-F238E27FC236}">
                <a16:creationId xmlns:a16="http://schemas.microsoft.com/office/drawing/2014/main" xmlns="" id="{E6CA4A00-10E6-42A4-A447-C64AA7C7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564" y="1001393"/>
            <a:ext cx="366380" cy="3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lnSpc>
                <a:spcPct val="80000"/>
              </a:lnSpc>
              <a:defRPr/>
            </a:pPr>
            <a:r>
              <a:rPr lang="ru-RU" sz="2200" b="1" kern="0" dirty="0" smtClean="0"/>
              <a:t>1 </a:t>
            </a:r>
            <a:endParaRPr lang="ru-RU" sz="2200" b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341962" y="979616"/>
            <a:ext cx="10972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 fontAlgn="auto">
              <a:spcAft>
                <a:spcPts val="0"/>
              </a:spcAft>
              <a:defRPr/>
            </a:pPr>
            <a:r>
              <a:rPr lang="ru-RU" sz="750" b="1" kern="0" cap="all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Тыс. </a:t>
            </a:r>
          </a:p>
          <a:p>
            <a:pPr defTabSz="914333" fontAlgn="auto">
              <a:spcAft>
                <a:spcPts val="0"/>
              </a:spcAft>
              <a:defRPr/>
            </a:pPr>
            <a:r>
              <a:rPr lang="ru-RU" sz="750" b="1" kern="0" cap="all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«</a:t>
            </a:r>
            <a:r>
              <a:rPr lang="ru-RU" sz="750" b="1" kern="0" cap="all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самозанятых</a:t>
            </a:r>
            <a:r>
              <a:rPr lang="ru-RU" sz="750" b="1" kern="0" cap="all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»</a:t>
            </a:r>
            <a:endParaRPr lang="ru-RU" sz="750" b="1" kern="0" cap="all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01" name="Picture 2" descr="ÐÐ°ÑÑÐ¸Ð½ÐºÐ¸ Ð¿Ð¾ Ð·Ð°Ð¿ÑÐ¾ÑÑ ÑÑÑÐµÐ»ÐºÐ° ÐºÐ°ÑÑÐ¸Ð½ÐºÐ°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70825" y="1026767"/>
            <a:ext cx="302706" cy="194971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857856" y="1420518"/>
            <a:ext cx="5125281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3">
            <a:extLst>
              <a:ext uri="{FF2B5EF4-FFF2-40B4-BE49-F238E27FC236}">
                <a16:creationId xmlns:a16="http://schemas.microsoft.com/office/drawing/2014/main" xmlns="" id="{E6CA4A00-10E6-42A4-A447-C64AA7C7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071" y="517426"/>
            <a:ext cx="923265" cy="3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lnSpc>
                <a:spcPct val="80000"/>
              </a:lnSpc>
              <a:defRPr/>
            </a:pPr>
            <a:r>
              <a:rPr lang="ru-RU" sz="2200" b="1" kern="0" dirty="0"/>
              <a:t>28</a:t>
            </a:r>
            <a:r>
              <a:rPr lang="ru-RU" sz="1600" b="1" kern="0" dirty="0"/>
              <a:t>,6</a:t>
            </a:r>
            <a:r>
              <a:rPr lang="ru-RU" sz="2200" b="1" kern="0" dirty="0"/>
              <a:t>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757052" y="491138"/>
            <a:ext cx="167904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 fontAlgn="auto">
              <a:spcAft>
                <a:spcPts val="0"/>
              </a:spcAft>
              <a:defRPr/>
            </a:pPr>
            <a:r>
              <a:rPr lang="ru-RU" sz="750" b="1" kern="0" cap="all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Доля </a:t>
            </a:r>
            <a:r>
              <a:rPr lang="ru-RU" sz="750" b="1" kern="0" cap="all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 </a:t>
            </a:r>
            <a:r>
              <a:rPr lang="ru-RU" sz="750" b="1" kern="0" cap="all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врп</a:t>
            </a:r>
            <a:endParaRPr lang="ru-RU" sz="750" b="1" kern="0" cap="all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defTabSz="914333" fontAlgn="auto">
              <a:spcAft>
                <a:spcPts val="0"/>
              </a:spcAft>
              <a:defRPr/>
            </a:pPr>
            <a:r>
              <a:rPr lang="ru-RU" sz="750" b="1" kern="0" cap="all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Малого и среднего предпринимательства</a:t>
            </a:r>
            <a:endParaRPr lang="ru-RU" sz="750" b="1" kern="0" cap="all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3" name="Text Box 3">
            <a:extLst>
              <a:ext uri="{FF2B5EF4-FFF2-40B4-BE49-F238E27FC236}">
                <a16:creationId xmlns:a16="http://schemas.microsoft.com/office/drawing/2014/main" xmlns="" id="{E6CA4A00-10E6-42A4-A447-C64AA7C7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31960"/>
            <a:ext cx="799251" cy="3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lnSpc>
                <a:spcPct val="80000"/>
              </a:lnSpc>
              <a:defRPr/>
            </a:pPr>
            <a:r>
              <a:rPr lang="ru-RU" sz="2200" b="1" kern="0" dirty="0" smtClean="0"/>
              <a:t>26</a:t>
            </a:r>
            <a:r>
              <a:rPr lang="ru-RU" sz="1600" b="1" kern="0" dirty="0" smtClean="0"/>
              <a:t>,5</a:t>
            </a:r>
            <a:r>
              <a:rPr lang="ru-RU" sz="2200" b="1" kern="0" dirty="0" smtClean="0"/>
              <a:t> </a:t>
            </a:r>
            <a:endParaRPr lang="ru-RU" sz="2200" b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14734" y="525046"/>
            <a:ext cx="425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 fontAlgn="auto">
              <a:spcAft>
                <a:spcPts val="0"/>
              </a:spcAft>
              <a:defRPr/>
            </a:pPr>
            <a:r>
              <a:rPr lang="ru-RU" sz="1600" b="1" kern="0" cap="all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%</a:t>
            </a:r>
            <a:endParaRPr lang="ru-RU" sz="1600" b="1" kern="0" cap="all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96" name="Picture 2" descr="ÐÐ°ÑÑÐ¸Ð½ÐºÐ¸ Ð¿Ð¾ Ð·Ð°Ð¿ÑÐ¾ÑÑ ÑÑÑÐµÐ»ÐºÐ° ÐºÐ°ÑÑÐ¸Ð½ÐºÐ° 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90341" y="565879"/>
            <a:ext cx="302706" cy="19497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3" name="Прямоугольник 102"/>
          <p:cNvSpPr/>
          <p:nvPr/>
        </p:nvSpPr>
        <p:spPr>
          <a:xfrm>
            <a:off x="5940152" y="506378"/>
            <a:ext cx="425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 fontAlgn="auto">
              <a:spcAft>
                <a:spcPts val="0"/>
              </a:spcAft>
              <a:defRPr/>
            </a:pPr>
            <a:r>
              <a:rPr lang="ru-RU" sz="1600" b="1" kern="0" cap="all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%</a:t>
            </a:r>
            <a:endParaRPr lang="ru-RU" sz="1600" b="1" kern="0" cap="all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868144" y="771550"/>
            <a:ext cx="131611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 fontAlgn="auto">
              <a:spcAft>
                <a:spcPts val="0"/>
              </a:spcAft>
              <a:defRPr/>
            </a:pPr>
            <a:r>
              <a:rPr lang="ru-RU" sz="600" kern="0" cap="all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2020 год</a:t>
            </a:r>
            <a:endParaRPr lang="ru-RU" sz="600" kern="0" cap="all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082293" y="771550"/>
            <a:ext cx="65805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 fontAlgn="auto">
              <a:spcAft>
                <a:spcPts val="0"/>
              </a:spcAft>
              <a:defRPr/>
            </a:pPr>
            <a:r>
              <a:rPr lang="ru-RU" sz="600" kern="0" cap="all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2024 год</a:t>
            </a:r>
            <a:endParaRPr lang="ru-RU" sz="600" kern="0" cap="all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8172400" y="264299"/>
            <a:ext cx="103906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00" b="1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2024</a:t>
            </a: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ru-RU" sz="8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годы</a:t>
            </a:r>
            <a:endParaRPr lang="ru-RU" sz="8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82084" y="4863298"/>
            <a:ext cx="360040" cy="273844"/>
          </a:xfrm>
        </p:spPr>
        <p:txBody>
          <a:bodyPr/>
          <a:lstStyle/>
          <a:p>
            <a:fld id="{89913871-D92D-4583-82A5-4FEDE3FB770E}" type="slidenum">
              <a:rPr lang="ru-RU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itchFamily="34" charset="0"/>
              </a:rPr>
              <a:t>11</a:t>
            </a:fld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араллелограмм 47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3698452" y="0"/>
            <a:ext cx="5456446" cy="405767"/>
          </a:xfrm>
          <a:prstGeom prst="parallelogram">
            <a:avLst>
              <a:gd name="adj" fmla="val 957"/>
            </a:avLst>
          </a:prstGeom>
          <a:gradFill>
            <a:gsLst>
              <a:gs pos="30015">
                <a:srgbClr val="00B0F0"/>
              </a:gs>
              <a:gs pos="48000">
                <a:schemeClr val="tx2">
                  <a:lumMod val="60000"/>
                  <a:lumOff val="40000"/>
                </a:schemeClr>
              </a:gs>
              <a:gs pos="0">
                <a:srgbClr val="00B0F0"/>
              </a:gs>
              <a:gs pos="66000">
                <a:srgbClr val="0070C0"/>
              </a:gs>
              <a:gs pos="91000">
                <a:srgbClr val="0070C0"/>
              </a:gs>
              <a:gs pos="100000">
                <a:srgbClr val="0070C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object 5"/>
          <p:cNvSpPr txBox="1"/>
          <p:nvPr/>
        </p:nvSpPr>
        <p:spPr>
          <a:xfrm>
            <a:off x="3890020" y="51446"/>
            <a:ext cx="5322822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Национальная </a:t>
            </a: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– 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ДОСТОЙНЫЙ, ЭФФЕКТИВНЫЙ ТРУД И УСПЕШНОЕ ПРЕДПРИНИМАТЕЛЬСТВО</a:t>
            </a:r>
            <a:endParaRPr lang="ru-RU" sz="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s://informupack.ru/upload/iblock/b5f/b5fb164182dd42a68d6857ab23d4eb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9"/>
          <a:stretch/>
        </p:blipFill>
        <p:spPr bwMode="auto">
          <a:xfrm>
            <a:off x="-36512" y="31719"/>
            <a:ext cx="3744912" cy="513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687501" y="2491530"/>
            <a:ext cx="1597553" cy="153359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6" name="Диаграмма 85"/>
          <p:cNvGraphicFramePr/>
          <p:nvPr>
            <p:extLst>
              <p:ext uri="{D42A27DB-BD31-4B8C-83A1-F6EECF244321}">
                <p14:modId xmlns:p14="http://schemas.microsoft.com/office/powerpoint/2010/main" val="4007348451"/>
              </p:ext>
            </p:extLst>
          </p:nvPr>
        </p:nvGraphicFramePr>
        <p:xfrm>
          <a:off x="4495794" y="1676658"/>
          <a:ext cx="3966985" cy="322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36348" y="1786313"/>
            <a:ext cx="3523146" cy="3008238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F3085C5-D33A-42A0-B794-D3B7A6F0B5E1}"/>
              </a:ext>
            </a:extLst>
          </p:cNvPr>
          <p:cNvSpPr/>
          <p:nvPr/>
        </p:nvSpPr>
        <p:spPr>
          <a:xfrm>
            <a:off x="-26774" y="925"/>
            <a:ext cx="3735174" cy="5165263"/>
          </a:xfrm>
          <a:prstGeom prst="rect">
            <a:avLst/>
          </a:prstGeom>
          <a:solidFill>
            <a:schemeClr val="tx2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bject 4"/>
          <p:cNvSpPr txBox="1"/>
          <p:nvPr/>
        </p:nvSpPr>
        <p:spPr>
          <a:xfrm>
            <a:off x="185520" y="1195115"/>
            <a:ext cx="2349152" cy="290592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</a:t>
            </a:r>
            <a:r>
              <a:rPr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ИНВЕСТИЦИЙ </a:t>
            </a:r>
          </a:p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ОСНОВНОЙ КАПИТАЛ</a:t>
            </a:r>
            <a:endParaRPr sz="9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5"/>
          <p:cNvSpPr txBox="1"/>
          <p:nvPr/>
        </p:nvSpPr>
        <p:spPr>
          <a:xfrm>
            <a:off x="4490714" y="1203598"/>
            <a:ext cx="464400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1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РЕГИОНАЛЬНАЯ СИСТЕМА РАБОТЫ С ИНВЕСТОРАМИ</a:t>
            </a:r>
            <a:endParaRPr sz="11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111977" y="116535"/>
            <a:ext cx="4088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solidFill>
                  <a:srgbClr val="5BD4FF"/>
                </a:solidFill>
                <a:latin typeface="Arial" pitchFamily="34" charset="0"/>
                <a:cs typeface="Arial" pitchFamily="34" charset="0"/>
              </a:rPr>
              <a:t>ПРИВЛЕЧЕНИЕ </a:t>
            </a:r>
          </a:p>
          <a:p>
            <a:r>
              <a:rPr lang="ru-RU" sz="2000" b="1" cap="all" dirty="0" smtClean="0">
                <a:solidFill>
                  <a:srgbClr val="5BD4FF"/>
                </a:solidFill>
                <a:latin typeface="Arial" pitchFamily="34" charset="0"/>
                <a:cs typeface="Arial" pitchFamily="34" charset="0"/>
              </a:rPr>
              <a:t>ИНВЕСТИЦИЙ</a:t>
            </a:r>
            <a:endParaRPr lang="ru-RU" sz="3000" b="1" cap="all" dirty="0">
              <a:solidFill>
                <a:srgbClr val="5BD4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3989373" y="2211710"/>
            <a:ext cx="2094795" cy="29845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ТОСЭР </a:t>
            </a:r>
            <a:r>
              <a:rPr lang="ru-RU" sz="6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«ГУБКИН»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4848307" y="1563638"/>
            <a:ext cx="1595901" cy="47466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И Развитие </a:t>
            </a:r>
            <a:endParaRPr lang="ru-RU" sz="600" b="1" cap="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Промышленных парков</a:t>
            </a:r>
            <a:endParaRPr lang="ru-RU" sz="600" b="1" cap="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134825" y="4610667"/>
            <a:ext cx="2166433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Реализация программ поддержки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ФЕДЕРАЛЬНОГО И регионального уровней</a:t>
            </a:r>
            <a:endParaRPr lang="ru-RU" sz="600" b="1" cap="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(СЗПК, СПИК 2.0, бюджетные ассигнования)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3642879" y="3751841"/>
            <a:ext cx="2061077" cy="66833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Вовлечение в хозяйственный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оборот </a:t>
            </a:r>
            <a:r>
              <a:rPr lang="ru-RU" sz="6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инвестиционных </a:t>
            </a:r>
            <a:endParaRPr lang="ru-RU" sz="600" b="1" cap="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депрессивных площадок, </a:t>
            </a:r>
            <a:endParaRPr lang="ru-RU" sz="600" b="1" cap="al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площадок </a:t>
            </a:r>
            <a:r>
              <a:rPr lang="ru-RU" sz="6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банкротов, реализация готовых инвестиционных решений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924591" y="4662789"/>
            <a:ext cx="2220545" cy="26352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Позиционирование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 КАК ИНВЕСТИЦИОННО ПРИВЛЕКАТЕЛЬНОГО РЕГИОНА </a:t>
            </a:r>
            <a:endParaRPr lang="ru-RU" sz="600" b="1" cap="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6903002" y="1563638"/>
            <a:ext cx="1989478" cy="4699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ВНЕДРЕНИЕ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«Инвестиционного Стандарта </a:t>
            </a:r>
            <a:r>
              <a:rPr lang="ru-RU" sz="6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2.0»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7719322" y="2188817"/>
            <a:ext cx="1519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 smtClean="0">
                <a:latin typeface="Arial" pitchFamily="34" charset="0"/>
                <a:cs typeface="Arial" pitchFamily="34" charset="0"/>
              </a:rPr>
              <a:t>РАЗРАБОТКА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 smtClean="0">
                <a:latin typeface="Arial" pitchFamily="34" charset="0"/>
                <a:cs typeface="Arial" pitchFamily="34" charset="0"/>
              </a:rPr>
              <a:t>«Инвестиционной карты»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 smtClean="0">
                <a:latin typeface="Arial" pitchFamily="34" charset="0"/>
                <a:cs typeface="Arial" pitchFamily="34" charset="0"/>
              </a:rPr>
              <a:t>региона </a:t>
            </a:r>
            <a:r>
              <a:rPr lang="ru-RU" sz="600" cap="all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600" cap="all" dirty="0" smtClean="0">
                <a:latin typeface="Arial" pitchFamily="34" charset="0"/>
                <a:cs typeface="Arial" pitchFamily="34" charset="0"/>
              </a:rPr>
              <a:t>модельных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latin typeface="Arial" pitchFamily="34" charset="0"/>
                <a:cs typeface="Arial" pitchFamily="34" charset="0"/>
              </a:rPr>
              <a:t>условий сопровождения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600" cap="all" dirty="0">
                <a:latin typeface="Arial" pitchFamily="34" charset="0"/>
                <a:cs typeface="Arial" pitchFamily="34" charset="0"/>
              </a:rPr>
              <a:t>проектов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932436" y="3033208"/>
            <a:ext cx="1333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 smtClean="0">
                <a:latin typeface="Arial" pitchFamily="34" charset="0"/>
                <a:cs typeface="Arial" pitchFamily="34" charset="0"/>
              </a:rPr>
              <a:t>Инвестиционный СОВЕТ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latin typeface="Arial" pitchFamily="34" charset="0"/>
                <a:cs typeface="Arial" pitchFamily="34" charset="0"/>
              </a:rPr>
              <a:t>- механизм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latin typeface="Arial" pitchFamily="34" charset="0"/>
                <a:cs typeface="Arial" pitchFamily="34" charset="0"/>
              </a:rPr>
              <a:t>коммуникации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latin typeface="Arial" pitchFamily="34" charset="0"/>
                <a:cs typeface="Arial" pitchFamily="34" charset="0"/>
              </a:rPr>
              <a:t>между </a:t>
            </a:r>
            <a:r>
              <a:rPr lang="ru-RU" sz="600" cap="all" dirty="0">
                <a:latin typeface="Arial" pitchFamily="34" charset="0"/>
                <a:cs typeface="Arial" pitchFamily="34" charset="0"/>
              </a:rPr>
              <a:t>инвесторами </a:t>
            </a:r>
            <a:endParaRPr lang="ru-RU" sz="600" cap="all" dirty="0" smtClean="0">
              <a:latin typeface="Arial" pitchFamily="34" charset="0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latin typeface="Arial" pitchFamily="34" charset="0"/>
                <a:cs typeface="Arial" pitchFamily="34" charset="0"/>
              </a:rPr>
              <a:t>и структурами </a:t>
            </a:r>
            <a:r>
              <a:rPr lang="ru-RU" sz="600" cap="all" dirty="0">
                <a:latin typeface="Arial" pitchFamily="34" charset="0"/>
                <a:cs typeface="Arial" pitchFamily="34" charset="0"/>
              </a:rPr>
              <a:t>власти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7767676" y="3825609"/>
            <a:ext cx="1700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 smtClean="0">
                <a:latin typeface="Arial" pitchFamily="34" charset="0"/>
                <a:cs typeface="Arial" pitchFamily="34" charset="0"/>
              </a:rPr>
              <a:t>ПЕРЕЗАПУСК </a:t>
            </a:r>
          </a:p>
          <a:p>
            <a:pPr>
              <a:defRPr/>
            </a:pPr>
            <a:r>
              <a:rPr lang="ru-RU" sz="600" b="1" cap="all" dirty="0">
                <a:latin typeface="Arial" pitchFamily="34" charset="0"/>
                <a:cs typeface="Arial" pitchFamily="34" charset="0"/>
              </a:rPr>
              <a:t>специализированной </a:t>
            </a:r>
            <a:r>
              <a:rPr lang="ru-RU" sz="600" b="1" cap="all" dirty="0" smtClean="0">
                <a:latin typeface="Arial" pitchFamily="34" charset="0"/>
                <a:cs typeface="Arial" pitchFamily="34" charset="0"/>
              </a:rPr>
              <a:t>организации </a:t>
            </a:r>
            <a:r>
              <a:rPr lang="ru-RU" sz="600" b="1" cap="all" dirty="0">
                <a:latin typeface="Arial" pitchFamily="34" charset="0"/>
                <a:cs typeface="Arial" pitchFamily="34" charset="0"/>
              </a:rPr>
              <a:t>по </a:t>
            </a:r>
            <a:endParaRPr lang="ru-RU" sz="600" b="1" cap="all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600" b="1" cap="all" dirty="0" smtClean="0">
                <a:latin typeface="Arial" pitchFamily="34" charset="0"/>
                <a:cs typeface="Arial" pitchFamily="34" charset="0"/>
              </a:rPr>
              <a:t>привлечению </a:t>
            </a:r>
            <a:r>
              <a:rPr lang="ru-RU" sz="600" b="1" cap="all" dirty="0">
                <a:latin typeface="Arial" pitchFamily="34" charset="0"/>
                <a:cs typeface="Arial" pitchFamily="34" charset="0"/>
              </a:rPr>
              <a:t>инвестиций </a:t>
            </a:r>
            <a:endParaRPr lang="ru-RU" sz="600" b="1" cap="all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600" b="1" cap="all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600" b="1" cap="all" dirty="0">
                <a:latin typeface="Arial" pitchFamily="34" charset="0"/>
                <a:cs typeface="Arial" pitchFamily="34" charset="0"/>
              </a:rPr>
              <a:t>работе с </a:t>
            </a:r>
            <a:r>
              <a:rPr lang="ru-RU" sz="600" b="1" cap="all" dirty="0" smtClean="0">
                <a:latin typeface="Arial" pitchFamily="34" charset="0"/>
                <a:cs typeface="Arial" pitchFamily="34" charset="0"/>
              </a:rPr>
              <a:t>инвесторами</a:t>
            </a:r>
            <a:endParaRPr lang="ru-RU" sz="6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3903712" y="2999240"/>
            <a:ext cx="1676400" cy="3429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ОСОБОЙ ЭКОНОМИЧЕСКОЙ ЗОНЫ</a:t>
            </a:r>
            <a:endParaRPr lang="ru-RU" sz="600" b="1" cap="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BF21DEB0-5807-E64A-AA92-66B8699E71D4}"/>
              </a:ext>
            </a:extLst>
          </p:cNvPr>
          <p:cNvSpPr txBox="1"/>
          <p:nvPr/>
        </p:nvSpPr>
        <p:spPr>
          <a:xfrm>
            <a:off x="4932040" y="542078"/>
            <a:ext cx="1830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ПОРТФЕЛЯ </a:t>
            </a:r>
          </a:p>
          <a:p>
            <a:pPr algn="ctr"/>
            <a:r>
              <a:rPr lang="ru-RU" sz="800" b="1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ИНВЕСТИЦИОННЫХ ПРОЕКТОВ</a:t>
            </a:r>
            <a:endParaRPr lang="ru-RU" sz="800" b="1" cap="all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 Box 3">
            <a:extLst>
              <a:ext uri="{FF2B5EF4-FFF2-40B4-BE49-F238E27FC236}">
                <a16:creationId xmlns:a16="http://schemas.microsoft.com/office/drawing/2014/main" xmlns="" id="{E6CA4A00-10E6-42A4-A447-C64AA7C7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555303"/>
            <a:ext cx="1411720" cy="3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200" b="1" kern="0" dirty="0" smtClean="0"/>
              <a:t>635</a:t>
            </a:r>
            <a:r>
              <a:rPr lang="ru-RU" sz="1200" b="1" kern="0" dirty="0"/>
              <a:t> </a:t>
            </a:r>
            <a:r>
              <a:rPr lang="ru-RU" sz="600" b="1" kern="0" dirty="0" smtClean="0">
                <a:solidFill>
                  <a:schemeClr val="bg1">
                    <a:lumMod val="50000"/>
                  </a:schemeClr>
                </a:solidFill>
              </a:rPr>
              <a:t>ПРОЕКТОВ</a:t>
            </a:r>
            <a:endParaRPr lang="ru-RU" sz="600" b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2" name="Text Box 3">
            <a:extLst>
              <a:ext uri="{FF2B5EF4-FFF2-40B4-BE49-F238E27FC236}">
                <a16:creationId xmlns:a16="http://schemas.microsoft.com/office/drawing/2014/main" xmlns="" id="{E6CA4A00-10E6-42A4-A447-C64AA7C7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0" y="560139"/>
            <a:ext cx="1461847" cy="3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200" b="1" kern="0" dirty="0" smtClean="0"/>
              <a:t>729</a:t>
            </a:r>
            <a:r>
              <a:rPr lang="ru-RU" sz="1200" b="1" kern="0" dirty="0" smtClean="0"/>
              <a:t> </a:t>
            </a:r>
            <a:r>
              <a:rPr lang="ru-RU" sz="600" b="1" kern="0" dirty="0" smtClean="0">
                <a:solidFill>
                  <a:schemeClr val="bg1">
                    <a:lumMod val="50000"/>
                  </a:schemeClr>
                </a:solidFill>
              </a:rPr>
              <a:t>МЛРД РУБЛЕЙ</a:t>
            </a:r>
            <a:endParaRPr lang="ru-RU" sz="600" b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" name="object 5"/>
          <p:cNvSpPr txBox="1"/>
          <p:nvPr/>
        </p:nvSpPr>
        <p:spPr>
          <a:xfrm>
            <a:off x="5344907" y="2967084"/>
            <a:ext cx="2282742" cy="546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cap="all" dirty="0" smtClean="0">
                <a:latin typeface="Arial" pitchFamily="34" charset="0"/>
                <a:cs typeface="Arial" pitchFamily="34" charset="0"/>
              </a:rPr>
              <a:t>НОВЫЙ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cap="all" dirty="0" smtClean="0">
                <a:latin typeface="Arial" pitchFamily="34" charset="0"/>
                <a:cs typeface="Arial" pitchFamily="34" charset="0"/>
              </a:rPr>
              <a:t>ИНВЕСТИЦИОННЫЙ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cap="all" dirty="0" smtClean="0">
                <a:latin typeface="Arial" pitchFamily="34" charset="0"/>
                <a:cs typeface="Arial" pitchFamily="34" charset="0"/>
              </a:rPr>
              <a:t>ЦИКЛ</a:t>
            </a:r>
            <a:endParaRPr sz="11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xmlns="" id="{9C28D2D6-ED9F-46CB-9493-0CFDD89B1B7C}"/>
              </a:ext>
            </a:extLst>
          </p:cNvPr>
          <p:cNvSpPr/>
          <p:nvPr/>
        </p:nvSpPr>
        <p:spPr>
          <a:xfrm>
            <a:off x="399301" y="4406881"/>
            <a:ext cx="40317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cap="all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500" b="1" cap="all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диалог бизнеса</a:t>
            </a:r>
            <a:r>
              <a:rPr lang="en-US" sz="1500" b="1" cap="all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1500" b="1" cap="all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власти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486040510"/>
              </p:ext>
            </p:extLst>
          </p:nvPr>
        </p:nvGraphicFramePr>
        <p:xfrm>
          <a:off x="77118" y="969249"/>
          <a:ext cx="3532942" cy="296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79568745"/>
              </p:ext>
            </p:extLst>
          </p:nvPr>
        </p:nvGraphicFramePr>
        <p:xfrm>
          <a:off x="122912" y="1485707"/>
          <a:ext cx="2859899" cy="131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80" y="3837392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  <a:endParaRPr lang="ru-RU" sz="1000" b="1" kern="0" dirty="0">
              <a:solidFill>
                <a:schemeClr val="bg1"/>
              </a:solidFill>
            </a:endParaRPr>
          </a:p>
        </p:txBody>
      </p:sp>
      <p:sp>
        <p:nvSpPr>
          <p:cNvPr id="44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95" y="3832253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5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583" y="3832253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118" y="3843230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7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848" y="3836910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DD119ACF-07ED-47B2-B2D0-EAC2A6E1C033}"/>
              </a:ext>
            </a:extLst>
          </p:cNvPr>
          <p:cNvSpPr/>
          <p:nvPr/>
        </p:nvSpPr>
        <p:spPr>
          <a:xfrm>
            <a:off x="105980" y="1676658"/>
            <a:ext cx="14176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700" b="1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 В СОПОСТАВИМЫХ</a:t>
            </a:r>
          </a:p>
          <a:p>
            <a:r>
              <a:rPr lang="ru-RU" sz="700" b="1" dirty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ЦЕНАХ К 2020 ГОДУ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996" y="2866511"/>
            <a:ext cx="958028" cy="20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400" b="1" i="0" u="none" strike="noStrike" kern="0" baseline="0">
                <a:solidFill>
                  <a:prstClr val="white"/>
                </a:solidFill>
                <a:latin typeface="Arial" charset="0"/>
                <a:ea typeface="+mn-ea"/>
                <a:cs typeface="+mn-cs"/>
              </a:defRPr>
            </a:pPr>
            <a:r>
              <a:rPr lang="ru-RU" sz="700" b="1" kern="0" dirty="0" smtClean="0">
                <a:solidFill>
                  <a:prstClr val="white"/>
                </a:solidFill>
                <a:latin typeface="Arial" charset="0"/>
              </a:rPr>
              <a:t>МЛРД РУБЛЕЙ</a:t>
            </a:r>
            <a:endParaRPr lang="ru-RU" sz="700" b="1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866" y="3832253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2030</a:t>
            </a:r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857856" y="980850"/>
            <a:ext cx="5125281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82084" y="4863298"/>
            <a:ext cx="360040" cy="273844"/>
          </a:xfrm>
        </p:spPr>
        <p:txBody>
          <a:bodyPr/>
          <a:lstStyle/>
          <a:p>
            <a:fld id="{89913871-D92D-4583-82A5-4FEDE3FB770E}" type="slidenum">
              <a:rPr lang="ru-RU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itchFamily="34" charset="0"/>
              </a:rPr>
              <a:t>12</a:t>
            </a:fld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8172400" y="267494"/>
            <a:ext cx="103906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00" b="1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2024</a:t>
            </a: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ru-RU" sz="8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годы</a:t>
            </a:r>
            <a:endParaRPr lang="ru-RU" sz="8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F3085C5-D33A-42A0-B794-D3B7A6F0B5E1}"/>
              </a:ext>
            </a:extLst>
          </p:cNvPr>
          <p:cNvSpPr/>
          <p:nvPr/>
        </p:nvSpPr>
        <p:spPr>
          <a:xfrm>
            <a:off x="-4729" y="-3058"/>
            <a:ext cx="3726780" cy="5162955"/>
          </a:xfrm>
          <a:prstGeom prst="rect">
            <a:avLst/>
          </a:prstGeom>
          <a:gradFill flip="none" rotWithShape="1">
            <a:gsLst>
              <a:gs pos="6000">
                <a:schemeClr val="tx2">
                  <a:lumMod val="75000"/>
                  <a:alpha val="89000"/>
                </a:schemeClr>
              </a:gs>
              <a:gs pos="0">
                <a:srgbClr val="0A1E44">
                  <a:alpha val="0"/>
                </a:srgbClr>
              </a:gs>
              <a:gs pos="51000">
                <a:schemeClr val="tx2">
                  <a:alpha val="45000"/>
                </a:schemeClr>
              </a:gs>
              <a:gs pos="84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2" y="3026838"/>
            <a:ext cx="3715601" cy="2139702"/>
          </a:xfrm>
          <a:prstGeom prst="rect">
            <a:avLst/>
          </a:prstGeom>
        </p:spPr>
      </p:pic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BF3085C5-D33A-42A0-B794-D3B7A6F0B5E1}"/>
              </a:ext>
            </a:extLst>
          </p:cNvPr>
          <p:cNvSpPr/>
          <p:nvPr/>
        </p:nvSpPr>
        <p:spPr>
          <a:xfrm>
            <a:off x="-5195" y="9630"/>
            <a:ext cx="3725054" cy="5172483"/>
          </a:xfrm>
          <a:prstGeom prst="rect">
            <a:avLst/>
          </a:prstGeom>
          <a:solidFill>
            <a:srgbClr val="192A3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араллелограмм 33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3707259" y="0"/>
            <a:ext cx="5447639" cy="405767"/>
          </a:xfrm>
          <a:prstGeom prst="parallelogram">
            <a:avLst>
              <a:gd name="adj" fmla="val 957"/>
            </a:avLst>
          </a:prstGeom>
          <a:gradFill>
            <a:gsLst>
              <a:gs pos="30015">
                <a:srgbClr val="00B0F0"/>
              </a:gs>
              <a:gs pos="48000">
                <a:schemeClr val="tx2">
                  <a:lumMod val="60000"/>
                  <a:lumOff val="40000"/>
                </a:schemeClr>
              </a:gs>
              <a:gs pos="0">
                <a:srgbClr val="00B0F0"/>
              </a:gs>
              <a:gs pos="66000">
                <a:srgbClr val="0070C0"/>
              </a:gs>
              <a:gs pos="91000">
                <a:srgbClr val="0070C0"/>
              </a:gs>
              <a:gs pos="100000">
                <a:srgbClr val="0070C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object 5"/>
          <p:cNvSpPr txBox="1"/>
          <p:nvPr/>
        </p:nvSpPr>
        <p:spPr>
          <a:xfrm>
            <a:off x="3890020" y="123939"/>
            <a:ext cx="532282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Национальная </a:t>
            </a: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– Цифровая трансформация</a:t>
            </a:r>
            <a:endParaRPr lang="ru-RU" sz="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91507526"/>
              </p:ext>
            </p:extLst>
          </p:nvPr>
        </p:nvGraphicFramePr>
        <p:xfrm>
          <a:off x="-263919" y="843967"/>
          <a:ext cx="3745540" cy="213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5" y="2683067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  <a:endParaRPr lang="ru-RU" sz="1000" b="1" kern="0" dirty="0">
              <a:solidFill>
                <a:schemeClr val="bg1"/>
              </a:solidFill>
            </a:endParaRPr>
          </a:p>
        </p:txBody>
      </p:sp>
      <p:sp>
        <p:nvSpPr>
          <p:cNvPr id="70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4" y="2680180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1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458" y="2680180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2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030" y="2680180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3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172" y="2680180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6" name="object 5"/>
          <p:cNvSpPr txBox="1"/>
          <p:nvPr/>
        </p:nvSpPr>
        <p:spPr>
          <a:xfrm>
            <a:off x="3919867" y="570919"/>
            <a:ext cx="521911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направления развития</a:t>
            </a:r>
            <a:endParaRPr sz="11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араллелограмм 77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4133491" y="952014"/>
            <a:ext cx="5472719" cy="648072"/>
          </a:xfrm>
          <a:prstGeom prst="parallelogram">
            <a:avLst>
              <a:gd name="adj" fmla="val 1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9000"/>
              </a:lnSpc>
            </a:pP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И ВНЕДРЕНИЕ МОДЕЛИ ВЫРАЩИВАНИЯ ТЕХНОЛОГИЧЕСКИХ КОМПАНИЙ</a:t>
            </a:r>
          </a:p>
          <a:p>
            <a:pPr lvl="0" algn="just">
              <a:lnSpc>
                <a:spcPct val="99000"/>
              </a:lnSpc>
            </a:pPr>
            <a:endParaRPr lang="ru-RU" sz="400" b="1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ВЕНЧУРНОЙ СТУДИИ И  ИНВЕСТИЦИОННОГО ФОНДА</a:t>
            </a:r>
            <a:endParaRPr lang="ru-RU" sz="9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1" name="Параллелограмм 80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4150953" y="3530717"/>
            <a:ext cx="5000143" cy="1390287"/>
          </a:xfrm>
          <a:prstGeom prst="parallelogram">
            <a:avLst>
              <a:gd name="adj" fmla="val 1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9000"/>
              </a:lnSpc>
            </a:pP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СТРАТЕГИИ ЦИФРОВОЙ ТРАНСФОРМАЦИИ</a:t>
            </a:r>
          </a:p>
          <a:p>
            <a:pPr lvl="0" algn="just">
              <a:lnSpc>
                <a:spcPct val="99000"/>
              </a:lnSpc>
            </a:pPr>
            <a:endParaRPr lang="ru-RU" sz="6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И МОДЕРНИЗАЦИЯ ЦИФРОВЫХ И ПЛАТФОРМЕННЫХ РЕШЕНИЙ В ОТРАСЛЯХ ЭКОНОМИКИ И СОЦИАЛЬНОЙ СФЕРЕ, А ТАКЖЕ В СФЕРАХ ГОСУПРАВЛЕНИЯ И ОКАЗАНИЯ ГОСУСЛУГ</a:t>
            </a:r>
          </a:p>
          <a:p>
            <a:pPr lvl="0">
              <a:lnSpc>
                <a:spcPct val="99000"/>
              </a:lnSpc>
            </a:pPr>
            <a:endParaRPr lang="ru-RU" sz="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УВЕЛИЧЕНИЕ ДОЛИ МАССОВЫХ СОЦИАЛЬНО ЗНАЧИМЫХ УСЛУГ,  ДОСТУПНЫХ  В ЭЛЕКТРОННОМ ВИДЕ С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В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ГОДУ ДО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95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В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ГОДУ</a:t>
            </a:r>
          </a:p>
          <a:p>
            <a:pPr lvl="0">
              <a:lnSpc>
                <a:spcPct val="99000"/>
              </a:lnSpc>
            </a:pPr>
            <a:endParaRPr lang="ru-RU" sz="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«СКВОЗНЫХ» ЦИФРОВЫХ ТЕХНОЛОГИЙ НА ОСНОВЕ ОТЕЧЕСТВЕННЫХ РАЗРАБОТОК</a:t>
            </a:r>
          </a:p>
          <a:p>
            <a:pPr lvl="0">
              <a:lnSpc>
                <a:spcPct val="99000"/>
              </a:lnSpc>
            </a:pPr>
            <a:endParaRPr lang="ru-RU" sz="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ИНФОРМАЦИОННОЙ БЕЗОПАСНОСТИ </a:t>
            </a:r>
          </a:p>
          <a:p>
            <a:pPr lvl="0">
              <a:lnSpc>
                <a:spcPct val="99000"/>
              </a:lnSpc>
            </a:pPr>
            <a:endParaRPr lang="ru-RU" sz="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ИНФРАСТРУКТУРЫ НА ТЕРРИТОРИИ ОБЛАСТИ</a:t>
            </a:r>
          </a:p>
          <a:p>
            <a:pPr lvl="0">
              <a:lnSpc>
                <a:spcPct val="99000"/>
              </a:lnSpc>
            </a:pPr>
            <a:endParaRPr lang="ru-RU" sz="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РЫНКА ТРУДА КВАЛИФИЦИРОВАННЫМИ КАДРАМИ, ОБЛАДАЮЩИМИ ВОСТРЕБОВАННЫМИ ЦИФРОВЫМИ КОМПЕТЕНЦИЯМИ</a:t>
            </a:r>
          </a:p>
        </p:txBody>
      </p:sp>
      <p:sp>
        <p:nvSpPr>
          <p:cNvPr id="109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30" y="4675738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  <a:endParaRPr lang="ru-RU" sz="1000" b="1" kern="0" dirty="0">
              <a:solidFill>
                <a:schemeClr val="bg1"/>
              </a:solidFill>
            </a:endParaRPr>
          </a:p>
        </p:txBody>
      </p:sp>
      <p:sp>
        <p:nvSpPr>
          <p:cNvPr id="110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47" y="4675738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1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568" y="4674222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2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793" y="4675738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3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906" y="4674054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1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173" y="4674054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2030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771" y="148572"/>
            <a:ext cx="3628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cap="all" dirty="0" smtClean="0">
                <a:solidFill>
                  <a:srgbClr val="5BD4FF"/>
                </a:solidFill>
                <a:latin typeface="Arial" pitchFamily="34" charset="0"/>
                <a:cs typeface="Arial" pitchFamily="34" charset="0"/>
              </a:rPr>
              <a:t>ИННОВАЦИИ И РАЗВИТИЕ цифровых ТЕХНОЛОГИЙ</a:t>
            </a:r>
            <a:endParaRPr lang="ru-RU" sz="2000" b="1" cap="all" dirty="0">
              <a:solidFill>
                <a:srgbClr val="5BD4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79388" y="3017246"/>
            <a:ext cx="327045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117070" y="952014"/>
            <a:ext cx="29164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Удельный вес инновационной продукции в общем объеме отгруженной продукции, %</a:t>
            </a:r>
            <a:endParaRPr lang="ru-RU" sz="9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379" y="2674425"/>
            <a:ext cx="509647" cy="16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kern="0" dirty="0">
                <a:solidFill>
                  <a:schemeClr val="bg1"/>
                </a:solidFill>
                <a:latin typeface="Arial" charset="0"/>
              </a:rPr>
              <a:t>2030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925906" y="1000154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1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25906" y="1802110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698982041"/>
              </p:ext>
            </p:extLst>
          </p:nvPr>
        </p:nvGraphicFramePr>
        <p:xfrm>
          <a:off x="-204279" y="2809372"/>
          <a:ext cx="3774008" cy="1922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107504" y="3146142"/>
            <a:ext cx="1566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«Цифровая </a:t>
            </a:r>
          </a:p>
          <a:p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зрелость»,%</a:t>
            </a:r>
            <a:endParaRPr lang="ru-RU" sz="9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араллелограмм 35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4165241" y="1766074"/>
            <a:ext cx="4999144" cy="648072"/>
          </a:xfrm>
          <a:prstGeom prst="parallelogram">
            <a:avLst>
              <a:gd name="adj" fmla="val 1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9000"/>
              </a:lnSpc>
            </a:pP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МЕРОПРИЯТИЙ, НАПРАВЛЕННЫХ НА ОБЕСПЕЧЕНИЕ РОСТА НАУЧНО-ТЕХНИЧЕСКИХ ИНИЦИАТИВ</a:t>
            </a:r>
          </a:p>
          <a:p>
            <a:pPr lvl="0" algn="just">
              <a:lnSpc>
                <a:spcPct val="99000"/>
              </a:lnSpc>
            </a:pPr>
            <a:endParaRPr lang="ru-RU" sz="400" b="1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ЯРМАРОК ИННОВАЦИОННЫХ ПРОЕКТОВ 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STARTUP:LAND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НАПРАВЛЕНИЯМ - «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INDUSTRIAL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AGRO&amp;FOODTECH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HEALTHNET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26217" y="3542554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4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25906" y="2660712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9" name="Параллелограмм 38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4152695" y="2613278"/>
            <a:ext cx="5128966" cy="660154"/>
          </a:xfrm>
          <a:prstGeom prst="parallelogram">
            <a:avLst>
              <a:gd name="adj" fmla="val 1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9000"/>
              </a:lnSpc>
            </a:pP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СТИМУЛИРОВАНИЕ ИННОВАЦИОННОЙ ДЕЯТЕЛЬНОСТИ ОРГАНИЗАЦИЙ</a:t>
            </a:r>
          </a:p>
          <a:p>
            <a:pPr lvl="0">
              <a:lnSpc>
                <a:spcPct val="99000"/>
              </a:lnSpc>
            </a:pP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НАУЧНЫХ КОЛЛЕКТИВОВ ОБЛАСТИ</a:t>
            </a:r>
          </a:p>
          <a:p>
            <a:pPr lvl="0" algn="just">
              <a:lnSpc>
                <a:spcPct val="99000"/>
              </a:lnSpc>
            </a:pPr>
            <a:endParaRPr lang="ru-RU" sz="400" b="1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ПРИВЛЕЧЕНИЕ СРЕДСТВ ФЕДЕРАЛЬНЫХ ИНСТИТУТОВ РАЗВИТИЯ  И ОБЛАСТНОГО БЮДЖЕТА </a:t>
            </a:r>
          </a:p>
          <a:p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(ФОНД СОДЕЙСТВИЯ РАЗВИТИЮ МАЛЫХ ФОРМ ПРЕДПРИЯТИЙ В НАУЧНО-ТЕХНИЧЕСКОЙ СФЕРЕ, </a:t>
            </a:r>
          </a:p>
          <a:p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РОССИЙСКИЙ НАУЧНЫЙ ФОНД, НОЦ, ПРОГРАММА «ПРИОРИТЕТ 2030»)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86289" y="3196389"/>
            <a:ext cx="2121093" cy="214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 ФИНАНСИРОВАНИЯ –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2,95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МЛРД РУБЛЕЙ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8172400" y="264299"/>
            <a:ext cx="103906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00" b="1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2024</a:t>
            </a: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ru-RU" sz="8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годы</a:t>
            </a:r>
            <a:endParaRPr lang="ru-RU" sz="8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82084" y="4863298"/>
            <a:ext cx="360040" cy="273844"/>
          </a:xfrm>
        </p:spPr>
        <p:txBody>
          <a:bodyPr/>
          <a:lstStyle/>
          <a:p>
            <a:fld id="{89913871-D92D-4583-82A5-4FEDE3FB770E}" type="slidenum">
              <a:rPr lang="ru-RU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itchFamily="34" charset="0"/>
              </a:rPr>
              <a:t>13</a:t>
            </a:fld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ject 7"/>
          <p:cNvPicPr>
            <a:picLocks noChangeAspect="1"/>
          </p:cNvPicPr>
          <p:nvPr/>
        </p:nvPicPr>
        <p:blipFill rotWithShape="1">
          <a:blip r:embed="rId2" cstate="print"/>
          <a:srcRect l="9088" r="5566"/>
          <a:stretch/>
        </p:blipFill>
        <p:spPr>
          <a:xfrm>
            <a:off x="-33124" y="265050"/>
            <a:ext cx="3009900" cy="2519065"/>
          </a:xfrm>
          <a:prstGeom prst="rect">
            <a:avLst/>
          </a:prstGeom>
        </p:spPr>
      </p:pic>
      <p:pic>
        <p:nvPicPr>
          <p:cNvPr id="63" name="object 3"/>
          <p:cNvPicPr>
            <a:picLocks noChangeAspect="1"/>
          </p:cNvPicPr>
          <p:nvPr/>
        </p:nvPicPr>
        <p:blipFill rotWithShape="1">
          <a:blip r:embed="rId3" cstate="print"/>
          <a:srcRect l="17264" r="17410"/>
          <a:stretch/>
        </p:blipFill>
        <p:spPr>
          <a:xfrm>
            <a:off x="6155572" y="2764914"/>
            <a:ext cx="2996049" cy="2376264"/>
          </a:xfrm>
          <a:prstGeom prst="rect">
            <a:avLst/>
          </a:prstGeom>
        </p:spPr>
      </p:pic>
      <p:pic>
        <p:nvPicPr>
          <p:cNvPr id="1026" name="Picture 2" descr="\\FILE\obmen\!Гладков В.В\Фото\! 01_04_2021\Образование\IMG_20200831_1626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2" t="21127" r="-1" b="3749"/>
          <a:stretch/>
        </p:blipFill>
        <p:spPr bwMode="auto">
          <a:xfrm>
            <a:off x="6152454" y="-54446"/>
            <a:ext cx="2999167" cy="28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5"/>
          <a:srcRect t="51360"/>
          <a:stretch/>
        </p:blipFill>
        <p:spPr>
          <a:xfrm>
            <a:off x="-10812" y="2787774"/>
            <a:ext cx="2982695" cy="2355056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BF3085C5-D33A-42A0-B794-D3B7A6F0B5E1}"/>
              </a:ext>
            </a:extLst>
          </p:cNvPr>
          <p:cNvSpPr/>
          <p:nvPr/>
        </p:nvSpPr>
        <p:spPr>
          <a:xfrm>
            <a:off x="-27661" y="2322"/>
            <a:ext cx="3000245" cy="5143500"/>
          </a:xfrm>
          <a:prstGeom prst="rect">
            <a:avLst/>
          </a:prstGeom>
          <a:solidFill>
            <a:srgbClr val="192A3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BF3085C5-D33A-42A0-B794-D3B7A6F0B5E1}"/>
              </a:ext>
            </a:extLst>
          </p:cNvPr>
          <p:cNvSpPr/>
          <p:nvPr/>
        </p:nvSpPr>
        <p:spPr>
          <a:xfrm>
            <a:off x="6146718" y="7838"/>
            <a:ext cx="3003614" cy="5143500"/>
          </a:xfrm>
          <a:prstGeom prst="rect">
            <a:avLst/>
          </a:prstGeom>
          <a:gradFill>
            <a:gsLst>
              <a:gs pos="0">
                <a:srgbClr val="0070C0">
                  <a:alpha val="30000"/>
                </a:srgbClr>
              </a:gs>
              <a:gs pos="100000">
                <a:srgbClr val="192A3F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1148894172"/>
              </p:ext>
            </p:extLst>
          </p:nvPr>
        </p:nvGraphicFramePr>
        <p:xfrm>
          <a:off x="-331333" y="506037"/>
          <a:ext cx="3295104" cy="213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9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8" y="2420622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  <a:endParaRPr lang="ru-RU" sz="1000" b="1" kern="0" dirty="0">
              <a:solidFill>
                <a:schemeClr val="bg1"/>
              </a:solidFill>
            </a:endParaRPr>
          </a:p>
        </p:txBody>
      </p:sp>
      <p:sp>
        <p:nvSpPr>
          <p:cNvPr id="70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32" y="2417735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1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072" y="2417735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2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704" y="2411793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3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768" y="2410115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1250" y="2787774"/>
            <a:ext cx="28288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88585" y="608519"/>
            <a:ext cx="29164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ОЖИДАЕМАЯ </a:t>
            </a:r>
          </a:p>
          <a:p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ПРОДОЛЖИТЕЛЬНОСТЬ </a:t>
            </a:r>
          </a:p>
          <a:p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ЖИЗНИ, ЛЕТ</a:t>
            </a:r>
            <a:endParaRPr lang="ru-RU" sz="9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2964964" y="-15964"/>
            <a:ext cx="3190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Уровень жизни населения</a:t>
            </a:r>
            <a:endParaRPr lang="ru-RU" sz="20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Параллелограмм 176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-10812" y="0"/>
            <a:ext cx="2998638" cy="405767"/>
          </a:xfrm>
          <a:prstGeom prst="parallelogram">
            <a:avLst>
              <a:gd name="adj" fmla="val 957"/>
            </a:avLst>
          </a:prstGeom>
          <a:gradFill>
            <a:gsLst>
              <a:gs pos="30015">
                <a:srgbClr val="00B0F0"/>
              </a:gs>
              <a:gs pos="48000">
                <a:schemeClr val="tx2">
                  <a:lumMod val="60000"/>
                  <a:lumOff val="40000"/>
                </a:schemeClr>
              </a:gs>
              <a:gs pos="0">
                <a:srgbClr val="00B0F0"/>
              </a:gs>
              <a:gs pos="66000">
                <a:srgbClr val="0070C0"/>
              </a:gs>
              <a:gs pos="91000">
                <a:srgbClr val="0070C0"/>
              </a:gs>
              <a:gs pos="100000">
                <a:srgbClr val="0070C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object 5"/>
          <p:cNvSpPr txBox="1"/>
          <p:nvPr/>
        </p:nvSpPr>
        <p:spPr>
          <a:xfrm>
            <a:off x="61251" y="80457"/>
            <a:ext cx="292657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Национальная </a:t>
            </a: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– СОХРАНЕНИЕ НАСЕЛЕНИЯ, ЗДОРОВЬЯ И БЛАГОПОЛУЧИЯ ЛЮДЕЙ</a:t>
            </a:r>
            <a:endParaRPr lang="ru-RU" sz="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Параллелограмм 177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6152983" y="0"/>
            <a:ext cx="2998638" cy="405767"/>
          </a:xfrm>
          <a:prstGeom prst="parallelogram">
            <a:avLst>
              <a:gd name="adj" fmla="val 957"/>
            </a:avLst>
          </a:prstGeom>
          <a:gradFill>
            <a:gsLst>
              <a:gs pos="30015">
                <a:srgbClr val="00B0F0"/>
              </a:gs>
              <a:gs pos="48000">
                <a:schemeClr val="tx2">
                  <a:lumMod val="60000"/>
                  <a:lumOff val="40000"/>
                </a:schemeClr>
              </a:gs>
              <a:gs pos="0">
                <a:srgbClr val="00B0F0"/>
              </a:gs>
              <a:gs pos="66000">
                <a:srgbClr val="0070C0"/>
              </a:gs>
              <a:gs pos="91000">
                <a:srgbClr val="0070C0"/>
              </a:gs>
              <a:gs pos="100000">
                <a:srgbClr val="0070C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object 5"/>
          <p:cNvSpPr txBox="1"/>
          <p:nvPr/>
        </p:nvSpPr>
        <p:spPr>
          <a:xfrm>
            <a:off x="6225046" y="80457"/>
            <a:ext cx="292657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Национальная </a:t>
            </a: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– ВОЗМОЖНОСТИ ДЛЯ САМОРЕАЛИЗАЦИИ И РАЗВИТИЯ ТАЛАНТОВ</a:t>
            </a:r>
            <a:endParaRPr lang="ru-RU" sz="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0" name="Диаграмма 179"/>
          <p:cNvGraphicFramePr/>
          <p:nvPr>
            <p:extLst>
              <p:ext uri="{D42A27DB-BD31-4B8C-83A1-F6EECF244321}">
                <p14:modId xmlns:p14="http://schemas.microsoft.com/office/powerpoint/2010/main" val="3168568730"/>
              </p:ext>
            </p:extLst>
          </p:nvPr>
        </p:nvGraphicFramePr>
        <p:xfrm>
          <a:off x="-307278" y="2904259"/>
          <a:ext cx="3295104" cy="213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1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4" y="4823831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  <a:endParaRPr lang="ru-RU" sz="1000" b="1" kern="0" dirty="0">
              <a:solidFill>
                <a:schemeClr val="bg1"/>
              </a:solidFill>
            </a:endParaRPr>
          </a:p>
        </p:txBody>
      </p:sp>
      <p:sp>
        <p:nvSpPr>
          <p:cNvPr id="182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38" y="4820944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3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578" y="4803998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4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210" y="4815002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5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274" y="4813324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38924" y="2954303"/>
            <a:ext cx="26218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ДОЛЯ НАСЕЛЕНИЯ ОБЛАСТИ, СИСТЕМАТИЧЕСКИ ЗАНИМАЮЩЕГОСЯ ФИЗКУЛЬТУРОЙ И СПОРТОМ, %</a:t>
            </a:r>
            <a:endParaRPr lang="ru-RU" sz="9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6" name="Диаграмма 185"/>
          <p:cNvGraphicFramePr/>
          <p:nvPr>
            <p:extLst>
              <p:ext uri="{D42A27DB-BD31-4B8C-83A1-F6EECF244321}">
                <p14:modId xmlns:p14="http://schemas.microsoft.com/office/powerpoint/2010/main" val="967939556"/>
              </p:ext>
            </p:extLst>
          </p:nvPr>
        </p:nvGraphicFramePr>
        <p:xfrm>
          <a:off x="5813894" y="573371"/>
          <a:ext cx="3295104" cy="213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7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418" y="2462110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  <a:endParaRPr lang="ru-RU" sz="1000" b="1" kern="0" dirty="0">
              <a:solidFill>
                <a:schemeClr val="bg1"/>
              </a:solidFill>
            </a:endParaRPr>
          </a:p>
        </p:txBody>
      </p:sp>
      <p:sp>
        <p:nvSpPr>
          <p:cNvPr id="188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722" y="2459223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9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062" y="2459223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0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694" y="2453281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1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758" y="2451603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>
            <a:off x="6226240" y="2793863"/>
            <a:ext cx="282884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Прямоугольник 192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6192053" y="794856"/>
            <a:ext cx="29164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УРОВЕНЬ ОБРАЗОВАНИЯ, %</a:t>
            </a:r>
            <a:endParaRPr lang="ru-RU" sz="9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" name="Диаграмма 193"/>
          <p:cNvGraphicFramePr/>
          <p:nvPr>
            <p:extLst>
              <p:ext uri="{D42A27DB-BD31-4B8C-83A1-F6EECF244321}">
                <p14:modId xmlns:p14="http://schemas.microsoft.com/office/powerpoint/2010/main" val="2063542185"/>
              </p:ext>
            </p:extLst>
          </p:nvPr>
        </p:nvGraphicFramePr>
        <p:xfrm>
          <a:off x="5857712" y="2929813"/>
          <a:ext cx="3295104" cy="213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5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924" y="4849385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  <a:endParaRPr lang="ru-RU" sz="1000" b="1" kern="0" dirty="0">
              <a:solidFill>
                <a:schemeClr val="bg1"/>
              </a:solidFill>
            </a:endParaRPr>
          </a:p>
        </p:txBody>
      </p:sp>
      <p:sp>
        <p:nvSpPr>
          <p:cNvPr id="196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228" y="4846498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7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568" y="4846498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8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200" y="4840556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9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264" y="4838878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0" name="Прямоугольник 199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6163796" y="2972237"/>
            <a:ext cx="27529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УРОВЕНЬ УДОВЛЕТВОРЕННОСТИ НАСЕЛЕНИЯ КАЧЕСТВОМ УСЛУГ, ПРЕДОСТАВЛЯЕМЫХ В СФЕРЕ КУЛЬТУРЫ, %</a:t>
            </a:r>
            <a:endParaRPr lang="ru-RU" sz="9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987824" y="1417097"/>
            <a:ext cx="17816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ЧИСЛЕННОСТЬ ЗАНЯТЫХ В ЭКОНОМИКЕ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600" dirty="0" smtClean="0">
                <a:latin typeface="Arial" pitchFamily="34" charset="0"/>
                <a:cs typeface="Arial" pitchFamily="34" charset="0"/>
              </a:rPr>
              <a:t>ТЫС ЧЕЛОВЕК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2995134" y="2146426"/>
            <a:ext cx="1774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УРОВЕНЬ БЕЗРАБОТИЦЫ</a:t>
            </a:r>
          </a:p>
          <a:p>
            <a:r>
              <a:rPr lang="ru-RU" sz="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(ПО МЕТОДОЛОГИИ МОТ), % К РАБ. СИЛЕ</a:t>
            </a: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992635" y="2729044"/>
            <a:ext cx="17233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УРОВЕНЬ 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ЗАРЕГИСТРИРОВАННОЙ БЕЗРАБОТИЦЫ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600" dirty="0" smtClean="0">
                <a:latin typeface="Arial" pitchFamily="34" charset="0"/>
                <a:cs typeface="Arial" pitchFamily="34" charset="0"/>
              </a:rPr>
              <a:t> %</a:t>
            </a: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2995134" y="3545190"/>
            <a:ext cx="1774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ИНДЕКС ПОТРЕБИТЕЛЬСКИХ ЦЕН </a:t>
            </a:r>
            <a:r>
              <a:rPr lang="ru-RU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(СРЕДНЕГОДОВОЙ), %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4608673" y="1439993"/>
            <a:ext cx="86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793,1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4554035" y="2832843"/>
            <a:ext cx="86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1,19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4562435" y="2112051"/>
            <a:ext cx="86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4,90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4563308" y="3622279"/>
            <a:ext cx="86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103,2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Text Box 14"/>
          <p:cNvSpPr txBox="1">
            <a:spLocks noChangeArrowheads="1"/>
          </p:cNvSpPr>
          <p:nvPr/>
        </p:nvSpPr>
        <p:spPr bwMode="auto">
          <a:xfrm>
            <a:off x="5364088" y="917440"/>
            <a:ext cx="784105" cy="34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5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</a:t>
            </a:r>
          </a:p>
          <a:p>
            <a:pPr algn="ctr">
              <a:lnSpc>
                <a:spcPct val="80000"/>
              </a:lnSpc>
            </a:pP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213" name="Text Box 14"/>
          <p:cNvSpPr txBox="1">
            <a:spLocks noChangeArrowheads="1"/>
          </p:cNvSpPr>
          <p:nvPr/>
        </p:nvSpPr>
        <p:spPr bwMode="auto">
          <a:xfrm>
            <a:off x="4605033" y="915566"/>
            <a:ext cx="903071" cy="34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5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</a:t>
            </a:r>
          </a:p>
          <a:p>
            <a:pPr algn="ctr">
              <a:lnSpc>
                <a:spcPct val="80000"/>
              </a:lnSpc>
            </a:pP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333011" y="1441901"/>
            <a:ext cx="86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794,7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5278373" y="2834751"/>
            <a:ext cx="86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0,58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5286773" y="2113959"/>
            <a:ext cx="86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3,93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287646" y="3624187"/>
            <a:ext cx="86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104,0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3018973" y="4275842"/>
            <a:ext cx="177438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СРЕДНЕМЕСЯЧНАЯ</a:t>
            </a:r>
            <a:endParaRPr lang="ru-RU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НАЧИСЛЕННАЯ ЗАРАБОТНАЯ </a:t>
            </a:r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ПЛАТА</a:t>
            </a:r>
            <a:r>
              <a:rPr lang="ru-RU" sz="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4593871" y="4352931"/>
            <a:ext cx="86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37,4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318209" y="4354839"/>
            <a:ext cx="86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50,3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2" name="Прямая соединительная линия 221"/>
          <p:cNvCxnSpPr/>
          <p:nvPr/>
        </p:nvCxnSpPr>
        <p:spPr>
          <a:xfrm>
            <a:off x="3111668" y="698646"/>
            <a:ext cx="2893086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40644" y="4927842"/>
            <a:ext cx="360040" cy="273844"/>
          </a:xfrm>
        </p:spPr>
        <p:txBody>
          <a:bodyPr/>
          <a:lstStyle/>
          <a:p>
            <a:fld id="{89913871-D92D-4583-82A5-4FEDE3FB770E}" type="slidenum">
              <a:rPr lang="ru-RU" sz="100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14</a:t>
            </a:fld>
            <a:endParaRPr lang="ru-RU" sz="10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r="15764"/>
          <a:stretch>
            <a:fillRect/>
          </a:stretch>
        </p:blipFill>
        <p:spPr/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08B8B92-E301-4483-A395-B24C6608550D}"/>
              </a:ext>
            </a:extLst>
          </p:cNvPr>
          <p:cNvSpPr/>
          <p:nvPr/>
        </p:nvSpPr>
        <p:spPr>
          <a:xfrm>
            <a:off x="539552" y="411510"/>
            <a:ext cx="1944216" cy="314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7645484" y="4400455"/>
            <a:ext cx="1755087" cy="76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2021</a:t>
            </a:r>
            <a:r>
              <a:rPr lang="ru-RU" sz="15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год</a:t>
            </a:r>
            <a:endParaRPr lang="en-US" sz="15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5968648-91EF-4D70-8AD1-B9E012FFE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53"/>
          <a:stretch/>
        </p:blipFill>
        <p:spPr bwMode="auto">
          <a:xfrm>
            <a:off x="258480" y="224433"/>
            <a:ext cx="687719" cy="8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195461" y="1203598"/>
            <a:ext cx="4592563" cy="184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cap="all" dirty="0" smtClean="0">
                <a:solidFill>
                  <a:srgbClr val="294669"/>
                </a:solidFill>
                <a:latin typeface="Arial" pitchFamily="34" charset="0"/>
                <a:cs typeface="Arial" pitchFamily="34" charset="0"/>
              </a:rPr>
              <a:t>Прогноз </a:t>
            </a:r>
          </a:p>
          <a:p>
            <a:pPr>
              <a:lnSpc>
                <a:spcPct val="90000"/>
              </a:lnSpc>
            </a:pPr>
            <a:r>
              <a:rPr lang="ru-RU" sz="2000" b="1" cap="all" dirty="0" smtClean="0">
                <a:solidFill>
                  <a:srgbClr val="294669"/>
                </a:solidFill>
                <a:latin typeface="Arial" pitchFamily="34" charset="0"/>
                <a:cs typeface="Arial" pitchFamily="34" charset="0"/>
              </a:rPr>
              <a:t>Социально-экономического развития </a:t>
            </a:r>
          </a:p>
          <a:p>
            <a:pPr>
              <a:lnSpc>
                <a:spcPct val="90000"/>
              </a:lnSpc>
            </a:pPr>
            <a:r>
              <a:rPr lang="ru-RU" sz="2400" b="1" cap="all" dirty="0" smtClean="0">
                <a:solidFill>
                  <a:srgbClr val="294669"/>
                </a:solidFill>
                <a:latin typeface="Arial" pitchFamily="34" charset="0"/>
                <a:cs typeface="Arial" pitchFamily="34" charset="0"/>
              </a:rPr>
              <a:t>Белгородской области</a:t>
            </a:r>
          </a:p>
          <a:p>
            <a:pPr>
              <a:lnSpc>
                <a:spcPct val="90000"/>
              </a:lnSpc>
            </a:pPr>
            <a:r>
              <a:rPr lang="ru-RU" sz="2000" b="1" cap="all" dirty="0" smtClean="0">
                <a:solidFill>
                  <a:srgbClr val="294669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cap="all" dirty="0" smtClean="0">
                <a:solidFill>
                  <a:srgbClr val="294669"/>
                </a:solidFill>
                <a:latin typeface="Arial" pitchFamily="34" charset="0"/>
                <a:cs typeface="Arial" pitchFamily="34" charset="0"/>
              </a:rPr>
              <a:t>2022-2024</a:t>
            </a:r>
            <a:r>
              <a:rPr lang="ru-RU" sz="2000" b="1" cap="all" dirty="0" smtClean="0">
                <a:solidFill>
                  <a:srgbClr val="294669"/>
                </a:solidFill>
                <a:latin typeface="Arial" pitchFamily="34" charset="0"/>
                <a:cs typeface="Arial" pitchFamily="34" charset="0"/>
              </a:rPr>
              <a:t> годы</a:t>
            </a:r>
            <a:endParaRPr lang="ru-RU" sz="2000" b="1" cap="all" dirty="0">
              <a:solidFill>
                <a:srgbClr val="29466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225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704468" y="4516030"/>
            <a:ext cx="8296605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686214" y="3216841"/>
            <a:ext cx="8314859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12088" y="1928078"/>
            <a:ext cx="8288985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2088" y="627534"/>
            <a:ext cx="8288985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2643BC68-A773-4BD0-B4D5-674E5BD2DE17}"/>
              </a:ext>
            </a:extLst>
          </p:cNvPr>
          <p:cNvSpPr/>
          <p:nvPr/>
        </p:nvSpPr>
        <p:spPr>
          <a:xfrm>
            <a:off x="775119" y="1953262"/>
            <a:ext cx="8225954" cy="31546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ru-RU" sz="800" b="1" dirty="0">
                <a:latin typeface="Arial" pitchFamily="34" charset="0"/>
                <a:cs typeface="Arial" pitchFamily="34" charset="0"/>
              </a:rPr>
              <a:t>ОБЩЕНАЦИОНАЛЬНЫЙ ПЛАН ДЕЙСТВИЙ, ОБЕСПЕЧИВАЮЩИХ ВОССТАНОВЛЕНИЕ ЗАНЯТОСТИ И ДОХОДОВ НАСЕЛЕНИЯ, РОСТ ЭКОНОМИКИ И ДОЛГОСРОЧНЫЕ СТРУКТУРНЫЕ ИЗМЕНЕНИЯ В ЭКОНОМИКЕ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652560E2-3B8A-4517-9523-099171C3DD86}"/>
              </a:ext>
            </a:extLst>
          </p:cNvPr>
          <p:cNvSpPr txBox="1"/>
          <p:nvPr/>
        </p:nvSpPr>
        <p:spPr>
          <a:xfrm>
            <a:off x="793330" y="2289583"/>
            <a:ext cx="5833282" cy="161581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П13-60855 от 02.10.2020 Одобрен на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заседании Правительства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Российской Федерации  23.09.2020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2643BC68-A773-4BD0-B4D5-674E5BD2DE17}"/>
              </a:ext>
            </a:extLst>
          </p:cNvPr>
          <p:cNvSpPr/>
          <p:nvPr/>
        </p:nvSpPr>
        <p:spPr>
          <a:xfrm>
            <a:off x="758441" y="2602978"/>
            <a:ext cx="7910842" cy="31546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ru-RU" sz="800" b="1" dirty="0">
                <a:latin typeface="Arial" pitchFamily="34" charset="0"/>
                <a:cs typeface="Arial" pitchFamily="34" charset="0"/>
              </a:rPr>
              <a:t>СЦЕНАРНЫЕ УСЛОВИЯ ФУНКЦИОНИРОВАНИЯ ЭКОНОМИКИ И ОСНОВНЫЕ ПАРАМЕТРЫ ПРОГНОЗА СОЦИАЛЬНО-ЭКОНОМИЧЕСКОГО РАЗВИТИЯ РОССИЙСКОЙ ФЕДЕРАЦИИ НА ПЕРИОД ДО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ГОДА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47ACE6A1-AF3F-40BA-89A2-2553585782ED}"/>
              </a:ext>
            </a:extLst>
          </p:cNvPr>
          <p:cNvSpPr txBox="1"/>
          <p:nvPr/>
        </p:nvSpPr>
        <p:spPr>
          <a:xfrm>
            <a:off x="750572" y="2918652"/>
            <a:ext cx="6427156" cy="161581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Письмо Минэкономразвития России от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09.04.2021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10928-РМ/Д034-ДСИ</a:t>
            </a:r>
            <a:endParaRPr lang="en-US" sz="600" cap="all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="" xmlns:a16="http://schemas.microsoft.com/office/drawing/2014/main" id="{CC2401F4-FCFC-4BA0-ACEC-6E9CA16DC2DA}"/>
              </a:ext>
            </a:extLst>
          </p:cNvPr>
          <p:cNvSpPr/>
          <p:nvPr/>
        </p:nvSpPr>
        <p:spPr>
          <a:xfrm>
            <a:off x="775119" y="3216841"/>
            <a:ext cx="7458946" cy="19235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0" marR="0" lvl="0" indent="0" algn="just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СТРАТЕГИЯ СОЦИАЛЬНО-ЭКОНОМИЧЕСКОГО РАЗВИТИЯ БЕЛГОРОДСКОЙ ОБЛАСТИ НА ПЕРИОД ДО 2025 года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53309ED8-CB3C-4C52-890E-DD5E734EBC5D}"/>
              </a:ext>
            </a:extLst>
          </p:cNvPr>
          <p:cNvSpPr txBox="1"/>
          <p:nvPr/>
        </p:nvSpPr>
        <p:spPr>
          <a:xfrm>
            <a:off x="765679" y="3387504"/>
            <a:ext cx="6933461" cy="161581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>
            <a:spAutoFit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</a:t>
            </a:r>
            <a:r>
              <a:rPr lang="en-US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белгородской области от 25.01.2010 №27-пп  (в редакции от 27.07.2020 №336-пп)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4CC3DE9E-9FFD-4541-86D4-D7705D893D72}"/>
              </a:ext>
            </a:extLst>
          </p:cNvPr>
          <p:cNvSpPr/>
          <p:nvPr/>
        </p:nvSpPr>
        <p:spPr>
          <a:xfrm>
            <a:off x="776780" y="3935569"/>
            <a:ext cx="7711920" cy="31546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783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КОМПЛЕКСНЫЙ ПЛАН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МЕРОПРИЯТИЙ,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НАПРАВЛЕННЫХ НА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УВЕЛИЧЕНИЕ ОБЪЕМА ВАЛОВОГО РЕГИОНАЛЬНОГО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ПРОДУКТА                         БЕЛГОРОДСКОЙ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ОБЛАСТИ В 2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РАЗА ДО 2030 ГОДА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CD92B88C-7DD8-40FF-8067-D6D3C0208903}"/>
              </a:ext>
            </a:extLst>
          </p:cNvPr>
          <p:cNvSpPr txBox="1"/>
          <p:nvPr/>
        </p:nvSpPr>
        <p:spPr>
          <a:xfrm>
            <a:off x="766061" y="4244277"/>
            <a:ext cx="5833716" cy="161581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>
            <a:spAutoFit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Белгородской области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26.07.2021 № 285-пп</a:t>
            </a:r>
            <a:endParaRPr lang="ru-RU" sz="600" cap="all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5679" y="3564622"/>
            <a:ext cx="78007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КЛЮЧЕВЫЕ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НАПРАВЛЕНИЯ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СОЦИАЛЬНО-ЭКОНОМИЧЕСКОГО РАЗВИТИЯ БЕЛГОРОДСКОЙ ОБЛАСТИ НА ПЕРИОД ДО 2030 ГОДА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792A05E-657E-435E-8FDA-3AC673366551}"/>
              </a:ext>
            </a:extLst>
          </p:cNvPr>
          <p:cNvSpPr txBox="1"/>
          <p:nvPr/>
        </p:nvSpPr>
        <p:spPr>
          <a:xfrm>
            <a:off x="775119" y="712990"/>
            <a:ext cx="8278056" cy="50013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>
            <a:defPPr>
              <a:defRPr lang="ru-RU"/>
            </a:defPPr>
            <a:lvl1pPr algn="just" defTabSz="685783"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800" dirty="0" smtClean="0"/>
              <a:t>УКАЗ ПРЕЗИДЕНТА РФ ОТ 07.05.2018 </a:t>
            </a:r>
            <a:r>
              <a:rPr lang="ru-RU" sz="800" dirty="0"/>
              <a:t>№ 204 </a:t>
            </a:r>
            <a:r>
              <a:rPr lang="ru-RU" sz="800" dirty="0" smtClean="0"/>
              <a:t>«О НАЦИОНАЛЬНЫХ И СТРАТЕГИЧЕСКИХ ЗАДАЧАХ РАЗВИТИЯ РОССИЙСКОЙ ФЕДЕРАЦИИ НА ПЕРИОД ДО</a:t>
            </a:r>
            <a:r>
              <a:rPr lang="ru-RU" sz="800" dirty="0"/>
              <a:t> 2024 </a:t>
            </a:r>
            <a:r>
              <a:rPr lang="ru-RU" sz="800" dirty="0" smtClean="0"/>
              <a:t>ГОДА»,</a:t>
            </a:r>
            <a:r>
              <a:rPr lang="ru-RU" sz="800" dirty="0"/>
              <a:t> </a:t>
            </a:r>
            <a:endParaRPr lang="ru-RU" sz="800" dirty="0" smtClean="0"/>
          </a:p>
          <a:p>
            <a:endParaRPr lang="ru-RU" sz="400" dirty="0" smtClean="0"/>
          </a:p>
          <a:p>
            <a:r>
              <a:rPr lang="ru-RU" sz="800" dirty="0" smtClean="0"/>
              <a:t>УКАЗ ПРЕЗИДЕНТА </a:t>
            </a:r>
            <a:r>
              <a:rPr lang="ru-RU" sz="800" dirty="0"/>
              <a:t>РФ</a:t>
            </a:r>
            <a:r>
              <a:rPr lang="ru-RU" sz="800" dirty="0" smtClean="0"/>
              <a:t>  ОТ </a:t>
            </a:r>
            <a:r>
              <a:rPr lang="ru-RU" sz="800" dirty="0"/>
              <a:t>21.07.2020 </a:t>
            </a:r>
            <a:r>
              <a:rPr lang="ru-RU" sz="800" dirty="0" smtClean="0"/>
              <a:t>№474 «О НАЦИОНАЛЬНЫХ ЦЕЛЯХ РАЗВИТИЯ РОССИЙСКОЙ ФЕДЕРАЦИИ НА ПЕРИОД ДО 2030 ГОДА»</a:t>
            </a:r>
            <a:endParaRPr lang="ru-RU" sz="8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63E434D1-D20C-49D9-B6E8-67CF76D600BC}"/>
              </a:ext>
            </a:extLst>
          </p:cNvPr>
          <p:cNvSpPr/>
          <p:nvPr/>
        </p:nvSpPr>
        <p:spPr>
          <a:xfrm>
            <a:off x="775119" y="1393818"/>
            <a:ext cx="7877485" cy="31546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783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ЕДИНОГО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ПЛАНА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ДОСТИЖЕНИЮ НАЦИОНАЛЬНЫХ ЦЕЛЕЙ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РАЗВИТИЯ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РОССИЙСКОЙ ФЕДЕРАЦИИ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ПЕРИОД ДО 2024 ГОДА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                                 И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НА ПЛАНОВЫЙ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ПЕРИОД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ДО 2030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ГОДА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63E434D1-D20C-49D9-B6E8-67CF76D600BC}"/>
              </a:ext>
            </a:extLst>
          </p:cNvPr>
          <p:cNvSpPr/>
          <p:nvPr/>
        </p:nvSpPr>
        <p:spPr>
          <a:xfrm>
            <a:off x="793330" y="4675241"/>
            <a:ext cx="7671880" cy="31546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783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ГОСУДАРСТВЕННЫЕ ПРОГРАММЫ ОБЛАСТИ И РЕГИОНАЛЬНЫЕ ПРОЕКТЫ, НАПРАВЛЕННЫЕ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НА ДОСТИЖЕНИЕ НАЦИОНАЛЬНЫХ ЦЕЛЕЙ РАЗВИТИЯ</a:t>
            </a:r>
          </a:p>
        </p:txBody>
      </p:sp>
      <p:sp>
        <p:nvSpPr>
          <p:cNvPr id="55" name="Параллелограмм 54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0" y="-31795"/>
            <a:ext cx="9144000" cy="603257"/>
          </a:xfrm>
          <a:prstGeom prst="parallelogram">
            <a:avLst>
              <a:gd name="adj" fmla="val 0"/>
            </a:avLst>
          </a:prstGeom>
          <a:gradFill>
            <a:gsLst>
              <a:gs pos="30015">
                <a:srgbClr val="00B0F0"/>
              </a:gs>
              <a:gs pos="48000">
                <a:schemeClr val="tx2">
                  <a:lumMod val="60000"/>
                  <a:lumOff val="40000"/>
                </a:schemeClr>
              </a:gs>
              <a:gs pos="0">
                <a:srgbClr val="00B0F0"/>
              </a:gs>
              <a:gs pos="66000">
                <a:srgbClr val="0070C0"/>
              </a:gs>
              <a:gs pos="91000">
                <a:srgbClr val="0070C0"/>
              </a:gs>
              <a:gs pos="100000">
                <a:srgbClr val="0070C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DD119ACF-07ED-47B2-B2D0-EAC2A6E1C033}"/>
              </a:ext>
            </a:extLst>
          </p:cNvPr>
          <p:cNvSpPr/>
          <p:nvPr/>
        </p:nvSpPr>
        <p:spPr>
          <a:xfrm>
            <a:off x="164346" y="-29197"/>
            <a:ext cx="8979653" cy="58477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914354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УСЛОВИЯ ФОРМИРОВАНИЯ ПРОГНОЗА 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914354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СОЦИАЛЬНО-ЭКОНОМИЧЕСКОГО РАЗВИТИЯ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ОБЛАСТИ ДО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37097" y="627534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1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37861" y="1275606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7097" y="1930402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3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37861" y="2571750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4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37097" y="3212202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5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7097" y="3860338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6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37097" y="4516030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7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82084" y="4863298"/>
            <a:ext cx="360040" cy="273844"/>
          </a:xfrm>
        </p:spPr>
        <p:txBody>
          <a:bodyPr/>
          <a:lstStyle/>
          <a:p>
            <a:fld id="{89913871-D92D-4583-82A5-4FEDE3FB770E}" type="slidenum">
              <a:rPr lang="ru-RU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itchFamily="34" charset="0"/>
              </a:rPr>
              <a:t>2</a:t>
            </a:fld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571462"/>
            <a:ext cx="3347863" cy="4572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 flipV="1">
            <a:off x="3385994" y="1293525"/>
            <a:ext cx="1263905" cy="188269"/>
          </a:xfrm>
          <a:prstGeom prst="rect">
            <a:avLst/>
          </a:prstGeom>
          <a:solidFill>
            <a:srgbClr val="5B9BD5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390286" y="1485339"/>
            <a:ext cx="1263905" cy="187200"/>
          </a:xfrm>
          <a:prstGeom prst="rect">
            <a:avLst/>
          </a:prstGeom>
          <a:solidFill>
            <a:srgbClr val="43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араллелограмм 82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0" y="-31795"/>
            <a:ext cx="9144000" cy="603257"/>
          </a:xfrm>
          <a:prstGeom prst="parallelogram">
            <a:avLst>
              <a:gd name="adj" fmla="val 0"/>
            </a:avLst>
          </a:prstGeom>
          <a:gradFill>
            <a:gsLst>
              <a:gs pos="30015">
                <a:srgbClr val="00B0F0"/>
              </a:gs>
              <a:gs pos="48000">
                <a:schemeClr val="tx2">
                  <a:lumMod val="60000"/>
                  <a:lumOff val="40000"/>
                </a:schemeClr>
              </a:gs>
              <a:gs pos="0">
                <a:srgbClr val="00B0F0"/>
              </a:gs>
              <a:gs pos="66000">
                <a:srgbClr val="0070C0"/>
              </a:gs>
              <a:gs pos="91000">
                <a:srgbClr val="0070C0"/>
              </a:gs>
              <a:gs pos="100000">
                <a:srgbClr val="0070C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52498" y="1242252"/>
            <a:ext cx="2244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ИНДЕКС</a:t>
            </a: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ПРОМЫШЛЕННОГО ПРОИЗВОДСТВА*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9808" y="1967946"/>
            <a:ext cx="1774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ВЫПУСК ПРОДУКЦИИ СЕЛЬСКОГО ХОЗЯЙСТВА*</a:t>
            </a:r>
            <a:endParaRPr lang="ru-RU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303" y="2620799"/>
            <a:ext cx="204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ОБЪЁМ ВЫПОЛНЕННЫХ РАБОТ ПО ВИДУ ДЕЯТЕЛЬНОСТИ «СТРОИТЕЛЬСТВО»*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79788" y="4820042"/>
            <a:ext cx="5151507" cy="24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5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в % к соответствующему периоду предыдущего года  в сопоставимых ценах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940152" y="725624"/>
            <a:ext cx="2385729" cy="27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5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Январь-август 2021 года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3356331" y="724943"/>
            <a:ext cx="1317575" cy="27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5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2020 год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6148265" y="4803998"/>
            <a:ext cx="1857498" cy="24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5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**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январь-июль 2021 года</a:t>
            </a: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8005763" y="2857481"/>
            <a:ext cx="7855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78,0</a:t>
            </a: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8073342" y="2082082"/>
            <a:ext cx="6983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95,6</a:t>
            </a: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8117223" y="1401462"/>
            <a:ext cx="7032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102,6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49672" y="1242613"/>
            <a:ext cx="117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отчёт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оценка</a:t>
            </a: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xmlns="" id="{25968648-91EF-4D70-8AD1-B9E012FFE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53"/>
          <a:stretch/>
        </p:blipFill>
        <p:spPr bwMode="auto">
          <a:xfrm>
            <a:off x="2419294" y="669292"/>
            <a:ext cx="424514" cy="51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s://avatars.mds.yandex.net/get-pdb/2296887/bbdd83a2-c010-4080-b77e-a0ca7ebb7d4c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52" y="719154"/>
            <a:ext cx="404800" cy="4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xmlns="" id="{25968648-91EF-4D70-8AD1-B9E012FFE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53"/>
          <a:stretch/>
        </p:blipFill>
        <p:spPr bwMode="auto">
          <a:xfrm>
            <a:off x="8307016" y="668027"/>
            <a:ext cx="424514" cy="51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145244" y="-29249"/>
            <a:ext cx="7923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макроэкономические показатели </a:t>
            </a:r>
          </a:p>
          <a:p>
            <a:r>
              <a:rPr lang="ru-RU" sz="16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развития области в </a:t>
            </a:r>
            <a:r>
              <a:rPr lang="ru-RU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2020-2021 годах</a:t>
            </a:r>
            <a:endParaRPr lang="ru-RU" sz="16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9808" y="3461101"/>
            <a:ext cx="177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ОБОРОТ РОЗНИЧНОЙ ТОРГОВЛИ*</a:t>
            </a:r>
            <a:endParaRPr lang="ru-RU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9808" y="4098510"/>
            <a:ext cx="1774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СРЕДНЕМЕСЯЧНАЯ</a:t>
            </a:r>
            <a:endParaRPr lang="ru-RU" sz="1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НАЧИСЛЕННАЯ ЗАРАБОТНАЯ ПЛАТА</a:t>
            </a:r>
            <a:endParaRPr lang="ru-RU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216754" y="1223114"/>
            <a:ext cx="86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101,5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102,0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195736" y="2688982"/>
            <a:ext cx="86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103,1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103,2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04136" y="1950814"/>
            <a:ext cx="861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100,0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100,7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05009" y="3382352"/>
            <a:ext cx="861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99,3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100,0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07386" y="4149614"/>
            <a:ext cx="861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108,2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106,1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934754" y="1203598"/>
            <a:ext cx="86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97,9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95,9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873329" y="1961282"/>
            <a:ext cx="86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101,3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101,0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905228" y="3356473"/>
            <a:ext cx="86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96,8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95,8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873329" y="4164406"/>
            <a:ext cx="86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107,3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104,7</a:t>
            </a:r>
          </a:p>
        </p:txBody>
      </p:sp>
      <p:sp>
        <p:nvSpPr>
          <p:cNvPr id="103" name="Text Box 20"/>
          <p:cNvSpPr txBox="1">
            <a:spLocks noChangeArrowheads="1"/>
          </p:cNvSpPr>
          <p:nvPr/>
        </p:nvSpPr>
        <p:spPr bwMode="auto">
          <a:xfrm>
            <a:off x="8119234" y="3502153"/>
            <a:ext cx="6992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100,6</a:t>
            </a:r>
          </a:p>
        </p:txBody>
      </p:sp>
      <p:sp>
        <p:nvSpPr>
          <p:cNvPr id="104" name="Text Box 20"/>
          <p:cNvSpPr txBox="1">
            <a:spLocks noChangeArrowheads="1"/>
          </p:cNvSpPr>
          <p:nvPr/>
        </p:nvSpPr>
        <p:spPr bwMode="auto">
          <a:xfrm>
            <a:off x="7812811" y="4227934"/>
            <a:ext cx="10076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108,4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150110" y="1225047"/>
            <a:ext cx="2244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ИНДЕКС</a:t>
            </a: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ПРОМЫШЛЕННОГО ПРОИЗВОДСТВА*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146813" y="1951312"/>
            <a:ext cx="1774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ВЫПУСК ПРОДУКЦИИ СЕЛЬСКОГО ХОЗЯЙСТВА*</a:t>
            </a:r>
            <a:endParaRPr lang="ru-RU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146813" y="2634767"/>
            <a:ext cx="2054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ОБЪЁМ ВЫПОЛНЕННЫХ РАБОТ ПО ВИДУ ДЕЯТЕЛЬНОСТИ «СТРОИТЕЛЬСТВО»*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156883" y="3452843"/>
            <a:ext cx="177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ОБОРОТ  РОЗНИЧНОЙ ТОРГОВЛИ*</a:t>
            </a:r>
            <a:endParaRPr lang="ru-RU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47787" y="4104823"/>
            <a:ext cx="1774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СРЕДНЕМЕСЯЧНАЯ</a:t>
            </a:r>
            <a:endParaRPr lang="ru-RU" sz="1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НАЧИСЛЕННАЯ ЗАРАБОТНАЯ ПЛАТА**</a:t>
            </a:r>
            <a:endParaRPr lang="ru-RU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3385994" y="2031311"/>
            <a:ext cx="1263905" cy="188269"/>
          </a:xfrm>
          <a:prstGeom prst="rect">
            <a:avLst/>
          </a:prstGeom>
          <a:solidFill>
            <a:srgbClr val="5B9BD5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390286" y="2223125"/>
            <a:ext cx="1263905" cy="187200"/>
          </a:xfrm>
          <a:prstGeom prst="rect">
            <a:avLst/>
          </a:prstGeom>
          <a:solidFill>
            <a:srgbClr val="43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3449641" y="1988188"/>
            <a:ext cx="117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отчёт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оценка</a:t>
            </a:r>
          </a:p>
        </p:txBody>
      </p:sp>
      <p:sp>
        <p:nvSpPr>
          <p:cNvPr id="65" name="Прямоугольник 64"/>
          <p:cNvSpPr/>
          <p:nvPr/>
        </p:nvSpPr>
        <p:spPr>
          <a:xfrm flipV="1">
            <a:off x="3381527" y="2736029"/>
            <a:ext cx="1263905" cy="188269"/>
          </a:xfrm>
          <a:prstGeom prst="rect">
            <a:avLst/>
          </a:prstGeom>
          <a:solidFill>
            <a:srgbClr val="5B9BD5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385819" y="2927843"/>
            <a:ext cx="1263905" cy="187200"/>
          </a:xfrm>
          <a:prstGeom prst="rect">
            <a:avLst/>
          </a:prstGeom>
          <a:solidFill>
            <a:srgbClr val="43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3445174" y="2692906"/>
            <a:ext cx="117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отчёт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оценка</a:t>
            </a:r>
          </a:p>
        </p:txBody>
      </p:sp>
      <p:sp>
        <p:nvSpPr>
          <p:cNvPr id="69" name="Прямоугольник 68"/>
          <p:cNvSpPr/>
          <p:nvPr/>
        </p:nvSpPr>
        <p:spPr>
          <a:xfrm flipV="1">
            <a:off x="3380196" y="3461151"/>
            <a:ext cx="1263905" cy="188269"/>
          </a:xfrm>
          <a:prstGeom prst="rect">
            <a:avLst/>
          </a:prstGeom>
          <a:solidFill>
            <a:srgbClr val="5B9BD5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384488" y="3652965"/>
            <a:ext cx="1263905" cy="187200"/>
          </a:xfrm>
          <a:prstGeom prst="rect">
            <a:avLst/>
          </a:prstGeom>
          <a:solidFill>
            <a:srgbClr val="43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3443843" y="3418028"/>
            <a:ext cx="117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отчёт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оценка</a:t>
            </a:r>
          </a:p>
        </p:txBody>
      </p:sp>
      <p:sp>
        <p:nvSpPr>
          <p:cNvPr id="74" name="Прямоугольник 73"/>
          <p:cNvSpPr/>
          <p:nvPr/>
        </p:nvSpPr>
        <p:spPr>
          <a:xfrm flipV="1">
            <a:off x="3362841" y="4220257"/>
            <a:ext cx="1263905" cy="188269"/>
          </a:xfrm>
          <a:prstGeom prst="rect">
            <a:avLst/>
          </a:prstGeom>
          <a:solidFill>
            <a:srgbClr val="5B9BD5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67133" y="4412071"/>
            <a:ext cx="1263905" cy="187200"/>
          </a:xfrm>
          <a:prstGeom prst="rect">
            <a:avLst/>
          </a:prstGeom>
          <a:solidFill>
            <a:srgbClr val="43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3426488" y="4177134"/>
            <a:ext cx="117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отчёт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оценка</a:t>
            </a:r>
          </a:p>
        </p:txBody>
      </p:sp>
      <p:sp>
        <p:nvSpPr>
          <p:cNvPr id="5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82084" y="4863298"/>
            <a:ext cx="360040" cy="273844"/>
          </a:xfrm>
        </p:spPr>
        <p:txBody>
          <a:bodyPr/>
          <a:lstStyle/>
          <a:p>
            <a:fld id="{89913871-D92D-4583-82A5-4FEDE3FB770E}" type="slidenum">
              <a:rPr lang="ru-RU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itchFamily="34" charset="0"/>
              </a:rPr>
              <a:t>3</a:t>
            </a:fld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араллелограмм 57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3706071" y="-1870"/>
            <a:ext cx="3222865" cy="557396"/>
          </a:xfrm>
          <a:prstGeom prst="parallelogram">
            <a:avLst>
              <a:gd name="adj" fmla="val 957"/>
            </a:avLst>
          </a:prstGeom>
          <a:gradFill>
            <a:gsLst>
              <a:gs pos="30015">
                <a:srgbClr val="00B0F0"/>
              </a:gs>
              <a:gs pos="48000">
                <a:schemeClr val="tx2">
                  <a:lumMod val="60000"/>
                  <a:lumOff val="40000"/>
                </a:schemeClr>
              </a:gs>
              <a:gs pos="0">
                <a:srgbClr val="00B0F0"/>
              </a:gs>
              <a:gs pos="66000">
                <a:srgbClr val="0070C0"/>
              </a:gs>
              <a:gs pos="91000">
                <a:srgbClr val="0070C0"/>
              </a:gs>
              <a:gs pos="100000">
                <a:srgbClr val="0070C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\\FILE\obmen\!Гладков В.В\Фото\Дорожники\Чичерина\Сумская-Чичерина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 t="747" r="61289" b="-747"/>
          <a:stretch/>
        </p:blipFill>
        <p:spPr bwMode="auto">
          <a:xfrm>
            <a:off x="0" y="-1488"/>
            <a:ext cx="3702998" cy="5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BF3085C5-D33A-42A0-B794-D3B7A6F0B5E1}"/>
              </a:ext>
            </a:extLst>
          </p:cNvPr>
          <p:cNvSpPr/>
          <p:nvPr/>
        </p:nvSpPr>
        <p:spPr>
          <a:xfrm>
            <a:off x="0" y="0"/>
            <a:ext cx="3709350" cy="5180102"/>
          </a:xfrm>
          <a:prstGeom prst="rect">
            <a:avLst/>
          </a:prstGeom>
          <a:solidFill>
            <a:srgbClr val="29466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gubkin.city/upload/resize_cache/iblock/41a/1200_630_2/img_33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2" r="27200"/>
          <a:stretch/>
        </p:blipFill>
        <p:spPr bwMode="auto">
          <a:xfrm>
            <a:off x="6920138" y="0"/>
            <a:ext cx="2223862" cy="121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bs.twimg.com/media/EBC7OgNWkAEVCQy.jpg:lar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3"/>
          <a:stretch/>
        </p:blipFill>
        <p:spPr bwMode="auto">
          <a:xfrm>
            <a:off x="6921753" y="1087256"/>
            <a:ext cx="2222247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el.ru/attachments/c2b79d303ed89ed3386d46337f0264fe629b9ca4/store/fill/1200/630/6abeecc7066852c42182b17487169c40c55d8a92ba0ea182fdf2b3109641/6abeecc7066852c42182b17487169c40c55d8a92ba0ea182fdf2b31096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4" t="37173" r="15396" b="10372"/>
          <a:stretch/>
        </p:blipFill>
        <p:spPr bwMode="auto">
          <a:xfrm>
            <a:off x="6919651" y="2001226"/>
            <a:ext cx="22243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Параллелограмм 104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6919350" y="2686074"/>
            <a:ext cx="2224650" cy="215736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s://s.go31.ru/section/newsInText/upload/images/news/intext/000/052/951/125f296046b9a34-kudrin_5ff1d0267e87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8"/>
          <a:stretch/>
        </p:blipFill>
        <p:spPr bwMode="auto">
          <a:xfrm>
            <a:off x="6914854" y="2892244"/>
            <a:ext cx="2232313" cy="11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orage.myseldon.com/news_pict_18/186BACAE0E55F4DF9812CFA0E4C848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3" b="-2057"/>
          <a:stretch/>
        </p:blipFill>
        <p:spPr bwMode="auto">
          <a:xfrm>
            <a:off x="6911470" y="3650616"/>
            <a:ext cx="2232529" cy="10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араллелограмм 52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6921667" y="906811"/>
            <a:ext cx="2222333" cy="196124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DD119ACF-07ED-47B2-B2D0-EAC2A6E1C033}"/>
              </a:ext>
            </a:extLst>
          </p:cNvPr>
          <p:cNvSpPr/>
          <p:nvPr/>
        </p:nvSpPr>
        <p:spPr>
          <a:xfrm>
            <a:off x="6861609" y="883490"/>
            <a:ext cx="22878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ПРОМЫШЛЕННОСТЬ</a:t>
            </a:r>
            <a:endParaRPr lang="ru-RU" sz="10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DD119ACF-07ED-47B2-B2D0-EAC2A6E1C033}"/>
              </a:ext>
            </a:extLst>
          </p:cNvPr>
          <p:cNvSpPr/>
          <p:nvPr/>
        </p:nvSpPr>
        <p:spPr>
          <a:xfrm>
            <a:off x="6900639" y="2681896"/>
            <a:ext cx="22433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ТОРГОВЛЯ </a:t>
            </a:r>
            <a:endParaRPr lang="ru-RU" sz="10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араллелограмм 55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6911470" y="3495976"/>
            <a:ext cx="2237982" cy="223476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DD119ACF-07ED-47B2-B2D0-EAC2A6E1C033}"/>
              </a:ext>
            </a:extLst>
          </p:cNvPr>
          <p:cNvSpPr/>
          <p:nvPr/>
        </p:nvSpPr>
        <p:spPr>
          <a:xfrm>
            <a:off x="6872130" y="3468398"/>
            <a:ext cx="22718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СТРОИТЕЛЬСТВО</a:t>
            </a:r>
            <a:endParaRPr lang="ru-RU" sz="10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араллелограмм 78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6911470" y="4286344"/>
            <a:ext cx="2232529" cy="215736"/>
          </a:xfrm>
          <a:prstGeom prst="parallelogram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DD119ACF-07ED-47B2-B2D0-EAC2A6E1C033}"/>
              </a:ext>
            </a:extLst>
          </p:cNvPr>
          <p:cNvSpPr/>
          <p:nvPr/>
        </p:nvSpPr>
        <p:spPr>
          <a:xfrm>
            <a:off x="6859803" y="4264225"/>
            <a:ext cx="23927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ТРАНСПОРТИРОВКА И ХРАНЕНИЕ</a:t>
            </a:r>
            <a:endParaRPr lang="ru-RU" sz="10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араллелограмм 79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6911470" y="4819878"/>
            <a:ext cx="2232529" cy="324000"/>
          </a:xfrm>
          <a:prstGeom prst="parallelogram">
            <a:avLst>
              <a:gd name="adj" fmla="val 0"/>
            </a:avLst>
          </a:prstGeom>
          <a:solidFill>
            <a:srgbClr val="8CB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DD119ACF-07ED-47B2-B2D0-EAC2A6E1C033}"/>
              </a:ext>
            </a:extLst>
          </p:cNvPr>
          <p:cNvSpPr/>
          <p:nvPr/>
        </p:nvSpPr>
        <p:spPr>
          <a:xfrm>
            <a:off x="6872130" y="4862843"/>
            <a:ext cx="22773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Другие виды деятельности</a:t>
            </a:r>
            <a:endParaRPr lang="ru-RU" sz="10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0567" y="-376472"/>
            <a:ext cx="2046748" cy="53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3000" b="1" kern="0" dirty="0" smtClean="0">
                <a:solidFill>
                  <a:srgbClr val="3872C8"/>
                </a:solidFill>
              </a:rPr>
              <a:t>2030</a:t>
            </a:r>
            <a:endParaRPr lang="ru-RU" sz="3000" b="1" kern="0" dirty="0">
              <a:solidFill>
                <a:srgbClr val="3872C8"/>
              </a:solidFill>
            </a:endParaRPr>
          </a:p>
        </p:txBody>
      </p:sp>
      <p:sp>
        <p:nvSpPr>
          <p:cNvPr id="88" name="Text Box 3">
            <a:extLst>
              <a:ext uri="{FF2B5EF4-FFF2-40B4-BE49-F238E27FC236}">
                <a16:creationId xmlns:a16="http://schemas.microsoft.com/office/drawing/2014/main" xmlns="" id="{E6CA4A00-10E6-42A4-A447-C64AA7C7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440" y="4242191"/>
            <a:ext cx="1322011" cy="5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defRPr/>
            </a:pPr>
            <a:r>
              <a:rPr lang="ru-RU" sz="15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</a:p>
          <a:p>
            <a:pPr algn="ctr" defTabSz="914333" eaLnBrk="1" hangingPunct="1">
              <a:defRPr/>
            </a:pPr>
            <a:r>
              <a:rPr lang="ru-RU" sz="800" b="1" kern="0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место в ЦФО</a:t>
            </a:r>
            <a:endParaRPr lang="ru-RU" sz="800" b="1" kern="0" cap="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defTabSz="914333" eaLnBrk="1" hangingPunct="1">
              <a:defRPr/>
            </a:pPr>
            <a:r>
              <a:rPr lang="ru-RU" sz="800" kern="0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На </a:t>
            </a:r>
            <a:r>
              <a:rPr lang="ru-RU" sz="800" kern="0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душу населения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115039" y="130749"/>
            <a:ext cx="33152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5BD4FF"/>
                </a:solidFill>
                <a:latin typeface="Arial" pitchFamily="34" charset="0"/>
                <a:cs typeface="Arial" pitchFamily="34" charset="0"/>
              </a:rPr>
              <a:t>ВАЛОВОЙ РЕГИОНАЛЬНЫЙ </a:t>
            </a:r>
          </a:p>
          <a:p>
            <a:r>
              <a:rPr lang="ru-RU" sz="2000" b="1" cap="all" dirty="0">
                <a:solidFill>
                  <a:srgbClr val="5BD4FF"/>
                </a:solidFill>
                <a:latin typeface="Arial" pitchFamily="34" charset="0"/>
                <a:cs typeface="Arial" pitchFamily="34" charset="0"/>
              </a:rPr>
              <a:t>ПРОДУКТ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3546922" y="1635646"/>
            <a:ext cx="3581551" cy="2303635"/>
            <a:chOff x="2101908" y="3549446"/>
            <a:chExt cx="3196156" cy="1725463"/>
          </a:xfrm>
        </p:grpSpPr>
        <p:graphicFrame>
          <p:nvGraphicFramePr>
            <p:cNvPr id="46" name="Диаграмма 45"/>
            <p:cNvGraphicFramePr/>
            <p:nvPr>
              <p:extLst>
                <p:ext uri="{D42A27DB-BD31-4B8C-83A1-F6EECF244321}">
                  <p14:modId xmlns:p14="http://schemas.microsoft.com/office/powerpoint/2010/main" val="2094563657"/>
                </p:ext>
              </p:extLst>
            </p:nvPr>
          </p:nvGraphicFramePr>
          <p:xfrm>
            <a:off x="2401342" y="3549446"/>
            <a:ext cx="2644374" cy="16819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52" name="Text Box 3">
              <a:extLst>
                <a:ext uri="{FF2B5EF4-FFF2-40B4-BE49-F238E27FC236}">
                  <a16:creationId xmlns:a16="http://schemas.microsoft.com/office/drawing/2014/main" xmlns="" id="{E6CA4A00-10E6-42A4-A447-C64AA7C77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5779" y="3955456"/>
              <a:ext cx="1112285" cy="190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79" tIns="34289" rIns="68579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333"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ru-RU" sz="1500" b="1" kern="0" dirty="0" smtClean="0"/>
                <a:t>37</a:t>
              </a:r>
              <a:r>
                <a:rPr lang="ru-RU" sz="1100" b="1" kern="0" dirty="0" smtClean="0"/>
                <a:t>,0%</a:t>
              </a:r>
              <a:endParaRPr lang="ru-RU" sz="1100" b="1" kern="0" dirty="0"/>
            </a:p>
          </p:txBody>
        </p:sp>
        <p:sp>
          <p:nvSpPr>
            <p:cNvPr id="57" name="Text Box 3">
              <a:extLst>
                <a:ext uri="{FF2B5EF4-FFF2-40B4-BE49-F238E27FC236}">
                  <a16:creationId xmlns:a16="http://schemas.microsoft.com/office/drawing/2014/main" xmlns="" id="{E6CA4A00-10E6-42A4-A447-C64AA7C77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904" y="5084723"/>
              <a:ext cx="1112285" cy="190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79" tIns="34289" rIns="68579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333"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ru-RU" sz="1500" b="1" kern="0" dirty="0" smtClean="0"/>
                <a:t>16</a:t>
              </a:r>
              <a:r>
                <a:rPr lang="ru-RU" sz="1100" b="1" kern="0" dirty="0" smtClean="0"/>
                <a:t>,3%</a:t>
              </a:r>
              <a:endParaRPr lang="ru-RU" sz="1100" b="1" kern="0" dirty="0"/>
            </a:p>
          </p:txBody>
        </p:sp>
        <p:sp>
          <p:nvSpPr>
            <p:cNvPr id="65" name="Text Box 3">
              <a:extLst>
                <a:ext uri="{FF2B5EF4-FFF2-40B4-BE49-F238E27FC236}">
                  <a16:creationId xmlns:a16="http://schemas.microsoft.com/office/drawing/2014/main" xmlns="" id="{E6CA4A00-10E6-42A4-A447-C64AA7C77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958" y="4967889"/>
              <a:ext cx="1112285" cy="190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79" tIns="34289" rIns="68579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333"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ru-RU" sz="1500" b="1" kern="0" dirty="0" smtClean="0"/>
                <a:t>12</a:t>
              </a:r>
              <a:r>
                <a:rPr lang="ru-RU" sz="1100" b="1" kern="0" dirty="0" smtClean="0"/>
                <a:t>,1%</a:t>
              </a:r>
              <a:endParaRPr lang="ru-RU" sz="1100" b="1" kern="0" dirty="0"/>
            </a:p>
          </p:txBody>
        </p:sp>
        <p:sp>
          <p:nvSpPr>
            <p:cNvPr id="72" name="Text Box 3">
              <a:extLst>
                <a:ext uri="{FF2B5EF4-FFF2-40B4-BE49-F238E27FC236}">
                  <a16:creationId xmlns:a16="http://schemas.microsoft.com/office/drawing/2014/main" xmlns="" id="{E6CA4A00-10E6-42A4-A447-C64AA7C77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0168" y="4633711"/>
              <a:ext cx="1112285" cy="190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79" tIns="34289" rIns="68579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333"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ru-RU" sz="1500" b="1" kern="0" dirty="0" smtClean="0"/>
                <a:t>6</a:t>
              </a:r>
              <a:r>
                <a:rPr lang="ru-RU" sz="1100" b="1" kern="0" dirty="0" smtClean="0"/>
                <a:t>,1%</a:t>
              </a:r>
              <a:endParaRPr lang="ru-RU" sz="1100" b="1" kern="0" dirty="0"/>
            </a:p>
          </p:txBody>
        </p:sp>
        <p:sp>
          <p:nvSpPr>
            <p:cNvPr id="73" name="Text Box 3">
              <a:extLst>
                <a:ext uri="{FF2B5EF4-FFF2-40B4-BE49-F238E27FC236}">
                  <a16:creationId xmlns:a16="http://schemas.microsoft.com/office/drawing/2014/main" xmlns="" id="{E6CA4A00-10E6-42A4-A447-C64AA7C77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1908" y="4366122"/>
              <a:ext cx="1112285" cy="190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79" tIns="34289" rIns="68579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333"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ru-RU" sz="1500" b="1" kern="0" dirty="0" smtClean="0"/>
                <a:t>4</a:t>
              </a:r>
              <a:r>
                <a:rPr lang="ru-RU" sz="1100" b="1" kern="0" dirty="0" smtClean="0"/>
                <a:t>,5%</a:t>
              </a:r>
              <a:endParaRPr lang="ru-RU" sz="1100" b="1" kern="0" dirty="0"/>
            </a:p>
          </p:txBody>
        </p:sp>
        <p:sp>
          <p:nvSpPr>
            <p:cNvPr id="74" name="Text Box 3">
              <a:extLst>
                <a:ext uri="{FF2B5EF4-FFF2-40B4-BE49-F238E27FC236}">
                  <a16:creationId xmlns:a16="http://schemas.microsoft.com/office/drawing/2014/main" xmlns="" id="{E6CA4A00-10E6-42A4-A447-C64AA7C77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2606" y="3603381"/>
              <a:ext cx="1112285" cy="190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79" tIns="34289" rIns="68579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333"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ru-RU" sz="1500" b="1" kern="0" dirty="0" smtClean="0"/>
                <a:t>17</a:t>
              </a:r>
              <a:r>
                <a:rPr lang="ru-RU" sz="1100" b="1" kern="0" dirty="0" smtClean="0"/>
                <a:t>,2%</a:t>
              </a:r>
              <a:endParaRPr lang="ru-RU" sz="1100" b="1" kern="0" dirty="0"/>
            </a:p>
          </p:txBody>
        </p:sp>
        <p:sp>
          <p:nvSpPr>
            <p:cNvPr id="84" name="Text Box 3">
              <a:extLst>
                <a:ext uri="{FF2B5EF4-FFF2-40B4-BE49-F238E27FC236}">
                  <a16:creationId xmlns:a16="http://schemas.microsoft.com/office/drawing/2014/main" xmlns="" id="{E6CA4A00-10E6-42A4-A447-C64AA7C77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9494" y="4039617"/>
              <a:ext cx="1112285" cy="190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79" tIns="34289" rIns="68579" bIns="3428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333"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ru-RU" sz="1500" b="1" kern="0" dirty="0" smtClean="0"/>
                <a:t>6</a:t>
              </a:r>
              <a:r>
                <a:rPr lang="ru-RU" sz="1100" b="1" kern="0" dirty="0" smtClean="0"/>
                <a:t>,8%</a:t>
              </a:r>
              <a:endParaRPr lang="ru-RU" sz="1100" b="1" kern="0" dirty="0"/>
            </a:p>
          </p:txBody>
        </p:sp>
      </p:grpSp>
      <p:sp>
        <p:nvSpPr>
          <p:cNvPr id="76" name="Параллелограмм 75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6911470" y="4497139"/>
            <a:ext cx="2234508" cy="322739"/>
          </a:xfrm>
          <a:prstGeom prst="parallelogram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DD119ACF-07ED-47B2-B2D0-EAC2A6E1C033}"/>
              </a:ext>
            </a:extLst>
          </p:cNvPr>
          <p:cNvSpPr/>
          <p:nvPr/>
        </p:nvSpPr>
        <p:spPr>
          <a:xfrm>
            <a:off x="6874509" y="4480013"/>
            <a:ext cx="2322053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Социальная сфера </a:t>
            </a:r>
            <a:r>
              <a:rPr lang="ru-RU" sz="55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(образование, здравоохранение, культура, физкультура и спорт)</a:t>
            </a:r>
            <a:endParaRPr lang="ru-RU" sz="55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bject 5"/>
          <p:cNvSpPr txBox="1"/>
          <p:nvPr/>
        </p:nvSpPr>
        <p:spPr>
          <a:xfrm>
            <a:off x="3862151" y="852681"/>
            <a:ext cx="2836462" cy="425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Структура</a:t>
            </a:r>
            <a:r>
              <a:rPr lang="ru-RU" sz="16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Валового  Регионального Продукта</a:t>
            </a:r>
            <a:endParaRPr lang="ru-RU" sz="10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object 46"/>
          <p:cNvSpPr/>
          <p:nvPr/>
        </p:nvSpPr>
        <p:spPr>
          <a:xfrm>
            <a:off x="11018790" y="1368847"/>
            <a:ext cx="735533" cy="363855"/>
          </a:xfrm>
          <a:custGeom>
            <a:avLst/>
            <a:gdLst/>
            <a:ahLst/>
            <a:cxnLst/>
            <a:rect l="l" t="t" r="r" b="b"/>
            <a:pathLst>
              <a:path w="995679" h="363854">
                <a:moveTo>
                  <a:pt x="872616" y="0"/>
                </a:moveTo>
                <a:lnTo>
                  <a:pt x="0" y="0"/>
                </a:lnTo>
                <a:lnTo>
                  <a:pt x="122935" y="181800"/>
                </a:lnTo>
                <a:lnTo>
                  <a:pt x="0" y="363600"/>
                </a:lnTo>
                <a:lnTo>
                  <a:pt x="872616" y="363600"/>
                </a:lnTo>
                <a:lnTo>
                  <a:pt x="995552" y="181800"/>
                </a:lnTo>
                <a:lnTo>
                  <a:pt x="872616" y="0"/>
                </a:lnTo>
                <a:close/>
              </a:path>
            </a:pathLst>
          </a:custGeom>
          <a:solidFill>
            <a:srgbClr val="C32C2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4151663595"/>
              </p:ext>
            </p:extLst>
          </p:nvPr>
        </p:nvGraphicFramePr>
        <p:xfrm>
          <a:off x="-114150" y="1361403"/>
          <a:ext cx="3802933" cy="296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7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33" y="4217897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  <a:endParaRPr lang="ru-RU" sz="1000" b="1" kern="0" dirty="0">
              <a:solidFill>
                <a:schemeClr val="bg1"/>
              </a:solidFill>
            </a:endParaRPr>
          </a:p>
        </p:txBody>
      </p:sp>
      <p:sp>
        <p:nvSpPr>
          <p:cNvPr id="68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342" y="4217897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9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006" y="4217897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0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543" y="4217897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1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018" y="4217897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graphicFrame>
        <p:nvGraphicFramePr>
          <p:cNvPr id="82" name="Диаграмма 81"/>
          <p:cNvGraphicFramePr/>
          <p:nvPr>
            <p:extLst>
              <p:ext uri="{D42A27DB-BD31-4B8C-83A1-F6EECF244321}">
                <p14:modId xmlns:p14="http://schemas.microsoft.com/office/powerpoint/2010/main" val="1910071166"/>
              </p:ext>
            </p:extLst>
          </p:nvPr>
        </p:nvGraphicFramePr>
        <p:xfrm>
          <a:off x="94292" y="1500759"/>
          <a:ext cx="2883078" cy="118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02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048" y="4217897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2030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1254" y="2689445"/>
            <a:ext cx="11726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ru-RU" sz="1400" b="1" i="0" u="none" strike="noStrike" kern="0" baseline="0">
                <a:solidFill>
                  <a:prstClr val="white"/>
                </a:solidFill>
                <a:latin typeface="Arial" charset="0"/>
                <a:ea typeface="+mn-ea"/>
                <a:cs typeface="+mn-cs"/>
              </a:defRPr>
            </a:pPr>
            <a:r>
              <a:rPr lang="ru-RU" sz="700" b="1" kern="0" dirty="0" smtClean="0">
                <a:solidFill>
                  <a:prstClr val="white"/>
                </a:solidFill>
                <a:latin typeface="Arial" charset="0"/>
              </a:rPr>
              <a:t>МЛРД РУБЛЕЙ</a:t>
            </a:r>
            <a:endParaRPr lang="ru-RU" sz="700" b="1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DD119ACF-07ED-47B2-B2D0-EAC2A6E1C033}"/>
              </a:ext>
            </a:extLst>
          </p:cNvPr>
          <p:cNvSpPr/>
          <p:nvPr/>
        </p:nvSpPr>
        <p:spPr>
          <a:xfrm>
            <a:off x="110999" y="1641743"/>
            <a:ext cx="14176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700" b="1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 В СОПОСТАВИМЫХ</a:t>
            </a:r>
          </a:p>
          <a:p>
            <a:r>
              <a:rPr lang="ru-RU" sz="700" b="1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ЦЕНАХ К 2020 ГОДУ</a:t>
            </a:r>
            <a:endParaRPr lang="ru-RU" sz="700" b="1" dirty="0">
              <a:solidFill>
                <a:srgbClr val="79DD7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араллелограмм 53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6913617" y="1828522"/>
            <a:ext cx="2230384" cy="215736"/>
          </a:xfrm>
          <a:prstGeom prst="parallelogram">
            <a:avLst>
              <a:gd name="adj" fmla="val 0"/>
            </a:avLst>
          </a:prstGeom>
          <a:solidFill>
            <a:srgbClr val="327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DD119ACF-07ED-47B2-B2D0-EAC2A6E1C033}"/>
              </a:ext>
            </a:extLst>
          </p:cNvPr>
          <p:cNvSpPr/>
          <p:nvPr/>
        </p:nvSpPr>
        <p:spPr>
          <a:xfrm>
            <a:off x="6928937" y="1805546"/>
            <a:ext cx="22150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СЕЛЬСКОЕ ХОЗЯЙСТВО</a:t>
            </a:r>
            <a:endParaRPr lang="ru-RU" sz="10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3">
            <a:extLst>
              <a:ext uri="{FF2B5EF4-FFF2-40B4-BE49-F238E27FC236}">
                <a16:creationId xmlns:a16="http://schemas.microsoft.com/office/drawing/2014/main" xmlns="" id="{E6CA4A00-10E6-42A4-A447-C64AA7C7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135" y="4237295"/>
            <a:ext cx="1322011" cy="5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defRPr/>
            </a:pPr>
            <a:r>
              <a:rPr lang="ru-RU" sz="15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 </a:t>
            </a:r>
          </a:p>
          <a:p>
            <a:pPr algn="ctr" defTabSz="914333" eaLnBrk="1" hangingPunct="1">
              <a:defRPr/>
            </a:pPr>
            <a:r>
              <a:rPr lang="ru-RU" sz="800" b="1" kern="0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место в РФ</a:t>
            </a:r>
            <a:endParaRPr lang="ru-RU" sz="800" b="1" kern="0" cap="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defTabSz="914333" eaLnBrk="1" hangingPunct="1">
              <a:defRPr/>
            </a:pPr>
            <a:r>
              <a:rPr lang="ru-RU" sz="800" kern="0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На </a:t>
            </a:r>
            <a:r>
              <a:rPr lang="ru-RU" sz="800" kern="0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душу населения</a:t>
            </a:r>
          </a:p>
        </p:txBody>
      </p:sp>
      <p:sp>
        <p:nvSpPr>
          <p:cNvPr id="60" name="object 5"/>
          <p:cNvSpPr txBox="1"/>
          <p:nvPr/>
        </p:nvSpPr>
        <p:spPr>
          <a:xfrm>
            <a:off x="3779912" y="68094"/>
            <a:ext cx="3002999" cy="40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Национальная </a:t>
            </a: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– 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ДОСТОЙНЫЙ, ЭФФЕКТИВНЫЙ ТРУД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УСПЕШНОЕ ПРЕДПРИНИМАТЕЛЬСТВО</a:t>
            </a:r>
            <a:endParaRPr lang="ru-RU" sz="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34222" y="4927827"/>
            <a:ext cx="360040" cy="273844"/>
          </a:xfrm>
        </p:spPr>
        <p:txBody>
          <a:bodyPr/>
          <a:lstStyle/>
          <a:p>
            <a:fld id="{89913871-D92D-4583-82A5-4FEDE3FB770E}" type="slidenum">
              <a:rPr lang="ru-RU" sz="100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4</a:t>
            </a:fld>
            <a:endParaRPr lang="ru-RU" sz="10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араллелограмм 36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3698452" y="0"/>
            <a:ext cx="5456446" cy="405767"/>
          </a:xfrm>
          <a:prstGeom prst="parallelogram">
            <a:avLst>
              <a:gd name="adj" fmla="val 957"/>
            </a:avLst>
          </a:prstGeom>
          <a:gradFill>
            <a:gsLst>
              <a:gs pos="30015">
                <a:srgbClr val="00B0F0"/>
              </a:gs>
              <a:gs pos="48000">
                <a:schemeClr val="tx2">
                  <a:lumMod val="60000"/>
                  <a:lumOff val="40000"/>
                </a:schemeClr>
              </a:gs>
              <a:gs pos="0">
                <a:srgbClr val="00B0F0"/>
              </a:gs>
              <a:gs pos="66000">
                <a:srgbClr val="0070C0"/>
              </a:gs>
              <a:gs pos="91000">
                <a:srgbClr val="0070C0"/>
              </a:gs>
              <a:gs pos="100000">
                <a:srgbClr val="0070C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object 5"/>
          <p:cNvSpPr txBox="1"/>
          <p:nvPr/>
        </p:nvSpPr>
        <p:spPr>
          <a:xfrm>
            <a:off x="3874780" y="51446"/>
            <a:ext cx="5322822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Национальная </a:t>
            </a: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– 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ДОСТОЙНЫЙ, ЭФФЕКТИВНЫЙ ТРУД И УСПЕШНОЕ ПРЕДПРИНИМАТЕЛЬСТВО</a:t>
            </a:r>
            <a:endParaRPr lang="ru-RU" sz="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www.metalloinvest.com/upload/resize_cache/iblock/2b7/1024_1024_1/lebedinskij_gok_transportirovanie_gornoj_massy_avtomobilnym_transport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8" t="10708"/>
          <a:stretch/>
        </p:blipFill>
        <p:spPr bwMode="auto">
          <a:xfrm>
            <a:off x="-36512" y="0"/>
            <a:ext cx="3744912" cy="51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F3085C5-D33A-42A0-B794-D3B7A6F0B5E1}"/>
              </a:ext>
            </a:extLst>
          </p:cNvPr>
          <p:cNvSpPr/>
          <p:nvPr/>
        </p:nvSpPr>
        <p:spPr>
          <a:xfrm>
            <a:off x="-36512" y="0"/>
            <a:ext cx="3734964" cy="5180102"/>
          </a:xfrm>
          <a:prstGeom prst="rect">
            <a:avLst/>
          </a:prstGeom>
          <a:solidFill>
            <a:srgbClr val="29466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74764130"/>
              </p:ext>
            </p:extLst>
          </p:nvPr>
        </p:nvGraphicFramePr>
        <p:xfrm>
          <a:off x="-160936" y="1454170"/>
          <a:ext cx="3947486" cy="296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2" y="4304705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  <a:endParaRPr lang="ru-RU" sz="1000" b="1" kern="0" dirty="0">
              <a:solidFill>
                <a:schemeClr val="bg1"/>
              </a:solidFill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68" y="4310299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519" y="4311989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xmlns="" id="{E6CA4A00-10E6-42A4-A447-C64AA7C7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73953" y="5643467"/>
            <a:ext cx="1112285" cy="43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000" b="1" kern="0" dirty="0" smtClean="0">
                <a:solidFill>
                  <a:schemeClr val="bg1"/>
                </a:solidFill>
              </a:rPr>
              <a:t>993</a:t>
            </a:r>
            <a:r>
              <a:rPr lang="ru-RU" sz="1200" b="1" kern="0" dirty="0" smtClean="0">
                <a:solidFill>
                  <a:schemeClr val="bg1"/>
                </a:solidFill>
              </a:rPr>
              <a:t>,</a:t>
            </a:r>
            <a:r>
              <a:rPr lang="ru-RU" sz="1200" b="1" kern="0" dirty="0">
                <a:solidFill>
                  <a:schemeClr val="bg1"/>
                </a:solidFill>
              </a:rPr>
              <a:t>6</a:t>
            </a:r>
          </a:p>
          <a:p>
            <a:pPr algn="ctr" defTabSz="914333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600" b="1" kern="0" dirty="0">
                <a:solidFill>
                  <a:schemeClr val="bg1"/>
                </a:solidFill>
              </a:rPr>
              <a:t>МЛРД РУБЛЕЙ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58685" y="33529"/>
            <a:ext cx="4088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5BD4FF"/>
                </a:solidFill>
                <a:latin typeface="Arial" pitchFamily="34" charset="0"/>
                <a:cs typeface="Arial" pitchFamily="34" charset="0"/>
              </a:rPr>
              <a:t>РАЗВИТИЕ</a:t>
            </a:r>
          </a:p>
          <a:p>
            <a:r>
              <a:rPr lang="ru-RU" sz="2000" b="1" cap="all" dirty="0" smtClean="0">
                <a:solidFill>
                  <a:srgbClr val="5BD4FF"/>
                </a:solidFill>
                <a:latin typeface="Arial" pitchFamily="34" charset="0"/>
                <a:cs typeface="Arial" pitchFamily="34" charset="0"/>
              </a:rPr>
              <a:t>ПРОМЫШЛЕННОГО ПРОИЗВОДСТВА</a:t>
            </a:r>
            <a:endParaRPr lang="ru-RU" sz="3000" b="1" cap="all" dirty="0">
              <a:solidFill>
                <a:srgbClr val="5BD4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64579" y="1707654"/>
            <a:ext cx="4444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ВЫПОЛНЕНИЕ ПРОИЗВОДСТВЕННО-ИНВЕСТИЦИОННЫХ ПРОГРАММ                     КРУПНЫХ ПРОМЫШЛЕННЫХ ПРЕДПРИЯТИЙ</a:t>
            </a: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b="1" cap="al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556958" y="988470"/>
            <a:ext cx="4582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реализация МЕР ФЕДЕРАЛЬНОЙ И РЕГИОНАЛЬНОЙ ПОЛИТИКИ                             РАЗВИТИЯ ПРОМЫШЛЕННОСТИ</a:t>
            </a:r>
            <a:endParaRPr lang="ru-RU" sz="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564100" y="3506763"/>
            <a:ext cx="4170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Реализация мероприятий национального проекта «производительность труда»</a:t>
            </a: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cap="all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предприятий базовых несырьевых отраслей – участников проекта </a:t>
            </a: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год -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74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,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2024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-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118</a:t>
            </a:r>
            <a:endParaRPr lang="ru-RU" sz="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572197" y="2689092"/>
            <a:ext cx="43449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РАЗВИТИЕ СЕТИ ПРОМЫШЛЕННЫХ ПАРКОВ И ТОСЭР «</a:t>
            </a:r>
            <a:r>
              <a:rPr lang="ru-RU" sz="800" b="1" cap="all" dirty="0" err="1" smtClean="0">
                <a:latin typeface="Arial" pitchFamily="34" charset="0"/>
                <a:cs typeface="Arial" pitchFamily="34" charset="0"/>
              </a:rPr>
              <a:t>губкин</a:t>
            </a: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800" cap="all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cap="all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700" defTabSz="677479">
              <a:defRPr/>
            </a:pP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Резиденты           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- 117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год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- 149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12700" defTabSz="677479">
              <a:defRPr/>
            </a:pP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рабочие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места 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8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3594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8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2024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- </a:t>
            </a:r>
            <a:r>
              <a:rPr lang="ru-RU" sz="8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5310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4553311" y="4299942"/>
            <a:ext cx="4447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Развитие современных технологий за счет цифрОвизации производственных и административных процессов предприятий</a:t>
            </a: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cap="all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5"/>
          <p:cNvSpPr txBox="1"/>
          <p:nvPr/>
        </p:nvSpPr>
        <p:spPr>
          <a:xfrm>
            <a:off x="3853190" y="589449"/>
            <a:ext cx="52908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направления развития</a:t>
            </a:r>
            <a:endParaRPr sz="11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646" y="4319210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910" y="4311989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732471772"/>
              </p:ext>
            </p:extLst>
          </p:nvPr>
        </p:nvGraphicFramePr>
        <p:xfrm>
          <a:off x="51821" y="1272717"/>
          <a:ext cx="3165642" cy="154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26261" y="2789993"/>
            <a:ext cx="989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ru-RU" sz="1400" b="1" i="0" u="none" strike="noStrike" kern="0" baseline="0">
                <a:solidFill>
                  <a:prstClr val="white"/>
                </a:solidFill>
                <a:latin typeface="Arial" charset="0"/>
                <a:ea typeface="+mn-ea"/>
                <a:cs typeface="+mn-cs"/>
              </a:defRPr>
            </a:pPr>
            <a:r>
              <a:rPr lang="ru-RU" sz="700" b="1" kern="0" dirty="0" smtClean="0">
                <a:solidFill>
                  <a:prstClr val="white"/>
                </a:solidFill>
                <a:latin typeface="Arial" charset="0"/>
              </a:rPr>
              <a:t>МЛРД РУБЛЕЙ</a:t>
            </a:r>
            <a:endParaRPr lang="ru-RU" sz="700" b="1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DD119ACF-07ED-47B2-B2D0-EAC2A6E1C033}"/>
              </a:ext>
            </a:extLst>
          </p:cNvPr>
          <p:cNvSpPr/>
          <p:nvPr/>
        </p:nvSpPr>
        <p:spPr>
          <a:xfrm>
            <a:off x="117707" y="1782251"/>
            <a:ext cx="14176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cap="all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700" b="1" cap="all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 В сопоставимых</a:t>
            </a:r>
          </a:p>
          <a:p>
            <a:r>
              <a:rPr lang="ru-RU" sz="700" b="1" cap="all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ценах</a:t>
            </a:r>
            <a:r>
              <a:rPr lang="ru-RU" sz="700" b="1" dirty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 К 2020 ГОДУ</a:t>
            </a:r>
            <a:endParaRPr lang="ru-RU" sz="700" b="1" cap="all" dirty="0">
              <a:solidFill>
                <a:srgbClr val="79DD7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81" y="4312577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2030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572199" y="1255016"/>
            <a:ext cx="4553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b="1" cap="all" dirty="0" smtClean="0">
              <a:latin typeface="Arial" pitchFamily="34" charset="0"/>
              <a:cs typeface="Arial" pitchFamily="34" charset="0"/>
            </a:endParaRPr>
          </a:p>
          <a:p>
            <a:pPr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Механизмы: </a:t>
            </a:r>
            <a:r>
              <a:rPr lang="ru-RU" sz="600" cap="all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спик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поддержка фонда развития промышленности,</a:t>
            </a:r>
          </a:p>
          <a:p>
            <a:pPr defTabSz="6774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cap="all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Компенсация затрат на приобретение оборудования</a:t>
            </a:r>
            <a:endParaRPr lang="ru-RU" sz="600" cap="all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23929" y="987574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1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79421" y="1956197"/>
            <a:ext cx="4673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b="1" cap="all" dirty="0" smtClean="0">
              <a:latin typeface="Arial" pitchFamily="34" charset="0"/>
              <a:cs typeface="Arial" pitchFamily="34" charset="0"/>
            </a:endParaRPr>
          </a:p>
          <a:p>
            <a:pPr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Завершение </a:t>
            </a:r>
            <a:r>
              <a:rPr lang="ru-RU" sz="8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инвестиционных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проектов, объем инвестиций -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184,1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рублей,                                    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5160</a:t>
            </a:r>
            <a:r>
              <a:rPr lang="ru-RU" sz="600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рабочих мест</a:t>
            </a:r>
          </a:p>
          <a:p>
            <a:pPr defTabSz="677479">
              <a:defRPr/>
            </a:pPr>
            <a:endParaRPr lang="ru-RU" sz="200" cap="all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677479">
              <a:defRPr/>
            </a:pP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Начало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реализации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инвестиционных проектов, объем инвестиций </a:t>
            </a:r>
            <a:r>
              <a:rPr lang="ru-RU" sz="7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432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 рублей,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2199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рабочих мест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564100" y="4590575"/>
            <a:ext cx="45206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b="1" cap="all" dirty="0" smtClean="0">
              <a:latin typeface="Arial" pitchFamily="34" charset="0"/>
              <a:cs typeface="Arial" pitchFamily="34" charset="0"/>
            </a:endParaRP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производственного центра аддитивных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технологий</a:t>
            </a:r>
            <a:endParaRPr lang="ru-RU" sz="6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25199" y="1760042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23929" y="2708210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3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923929" y="3506763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4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925199" y="4300006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5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169117" y="1050030"/>
            <a:ext cx="3807227" cy="48269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0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отгруженных товаров собственного  </a:t>
            </a:r>
            <a:r>
              <a:rPr sz="1000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производства</a:t>
            </a:r>
            <a:r>
              <a:rPr sz="1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ВЫПОЛНЕННЫХ РАБОТ И УСЛУГ</a:t>
            </a:r>
            <a:r>
              <a:rPr sz="1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cap="al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sz="1000" cap="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промышленным</a:t>
            </a:r>
            <a:r>
              <a:rPr sz="1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cap="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видам</a:t>
            </a:r>
            <a:r>
              <a:rPr sz="1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</a:p>
        </p:txBody>
      </p:sp>
      <p:pic>
        <p:nvPicPr>
          <p:cNvPr id="1026" name="Picture 2" descr="\\FILE\obmen\Прогноз 2020\Слайды\! Нацпроекты\Производительность труда\Производ_труда_лого_RGB\Производ_труда_logo_цвет_лев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" t="17535" r="10766" b="12687"/>
          <a:stretch/>
        </p:blipFill>
        <p:spPr bwMode="auto">
          <a:xfrm>
            <a:off x="2737425" y="137504"/>
            <a:ext cx="915867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8172400" y="264299"/>
            <a:ext cx="103906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00" b="1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2024</a:t>
            </a: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ru-RU" sz="8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годы</a:t>
            </a:r>
            <a:endParaRPr lang="ru-RU" sz="8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82084" y="4863298"/>
            <a:ext cx="360040" cy="273844"/>
          </a:xfrm>
        </p:spPr>
        <p:txBody>
          <a:bodyPr/>
          <a:lstStyle/>
          <a:p>
            <a:fld id="{89913871-D92D-4583-82A5-4FEDE3FB770E}" type="slidenum">
              <a:rPr lang="ru-RU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itchFamily="34" charset="0"/>
              </a:rPr>
              <a:t>5</a:t>
            </a:fld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араллелограмм 37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3721312" y="0"/>
            <a:ext cx="5422688" cy="405767"/>
          </a:xfrm>
          <a:prstGeom prst="parallelogram">
            <a:avLst>
              <a:gd name="adj" fmla="val 957"/>
            </a:avLst>
          </a:prstGeom>
          <a:gradFill>
            <a:gsLst>
              <a:gs pos="30015">
                <a:srgbClr val="00B0F0"/>
              </a:gs>
              <a:gs pos="48000">
                <a:schemeClr val="tx2">
                  <a:lumMod val="60000"/>
                  <a:lumOff val="40000"/>
                </a:schemeClr>
              </a:gs>
              <a:gs pos="0">
                <a:srgbClr val="00B0F0"/>
              </a:gs>
              <a:gs pos="66000">
                <a:srgbClr val="0070C0"/>
              </a:gs>
              <a:gs pos="91000">
                <a:srgbClr val="0070C0"/>
              </a:gs>
              <a:gs pos="100000">
                <a:srgbClr val="0070C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object 5"/>
          <p:cNvSpPr txBox="1"/>
          <p:nvPr/>
        </p:nvSpPr>
        <p:spPr>
          <a:xfrm>
            <a:off x="3890020" y="51446"/>
            <a:ext cx="5322822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Национальная </a:t>
            </a: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– 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ДОСТОЙНЫЙ, ЭФФЕКТИВНЫЙ ТРУД И УСПЕШНОЕ ПРЕДПРИНИМАТЕЛЬСТВО</a:t>
            </a:r>
            <a:endParaRPr lang="ru-RU" sz="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471497" y="876077"/>
            <a:ext cx="420495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>
                <a:latin typeface="Arial" pitchFamily="34" charset="0"/>
                <a:cs typeface="Arial" pitchFamily="34" charset="0"/>
              </a:rPr>
              <a:t>РЕАЛИЗАЦИЯ инвестиционных проектов по </a:t>
            </a: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модернизации </a:t>
            </a: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800" b="1" cap="all" dirty="0">
                <a:latin typeface="Arial" pitchFamily="34" charset="0"/>
                <a:cs typeface="Arial" pitchFamily="34" charset="0"/>
              </a:rPr>
              <a:t>созданию новых сельскохозяйственных и перерабатывающих </a:t>
            </a: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производств</a:t>
            </a: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b="1" cap="all" dirty="0" smtClean="0">
              <a:latin typeface="Arial" pitchFamily="34" charset="0"/>
              <a:cs typeface="Arial" pitchFamily="34" charset="0"/>
            </a:endParaRP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Завершение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38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проектов, объем инвестиций -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64,6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млрд рублей,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2,7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тыс. рабочих мест</a:t>
            </a:r>
            <a:endParaRPr lang="ru-RU" sz="600" cap="all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6" name="Picture 2" descr="https://bcn-a.akamaihd.net/img/news/news_11_07_2018_agricultural_drones_in_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0" r="20200"/>
          <a:stretch/>
        </p:blipFill>
        <p:spPr bwMode="auto">
          <a:xfrm>
            <a:off x="-70421" y="5868"/>
            <a:ext cx="3778821" cy="51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F3085C5-D33A-42A0-B794-D3B7A6F0B5E1}"/>
              </a:ext>
            </a:extLst>
          </p:cNvPr>
          <p:cNvSpPr/>
          <p:nvPr/>
        </p:nvSpPr>
        <p:spPr>
          <a:xfrm>
            <a:off x="-94670" y="0"/>
            <a:ext cx="3819422" cy="5168900"/>
          </a:xfrm>
          <a:prstGeom prst="rect">
            <a:avLst/>
          </a:prstGeom>
          <a:solidFill>
            <a:schemeClr val="tx2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65705" y="105806"/>
            <a:ext cx="4088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solidFill>
                  <a:srgbClr val="5BD4FF"/>
                </a:solidFill>
                <a:latin typeface="Arial" pitchFamily="34" charset="0"/>
                <a:cs typeface="Arial" pitchFamily="34" charset="0"/>
              </a:rPr>
              <a:t>РАЗВИТИЕ АГРО-ПРОМЫШЛЕННОГО КОМПЛЕКСА</a:t>
            </a:r>
            <a:endParaRPr lang="ru-RU" sz="3000" b="1" cap="all" dirty="0">
              <a:solidFill>
                <a:srgbClr val="5BD4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bject 5"/>
          <p:cNvSpPr txBox="1"/>
          <p:nvPr/>
        </p:nvSpPr>
        <p:spPr>
          <a:xfrm>
            <a:off x="3923928" y="517441"/>
            <a:ext cx="512380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направления развития</a:t>
            </a:r>
            <a:endParaRPr sz="11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493840" y="3095945"/>
            <a:ext cx="4558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Наращивание экспортного потенциала АПК</a:t>
            </a: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cap="all" dirty="0">
              <a:latin typeface="Arial" pitchFamily="34" charset="0"/>
              <a:cs typeface="Arial" pitchFamily="34" charset="0"/>
            </a:endParaRP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экспорта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год – 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655,9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млн долл. США,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год –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675</a:t>
            </a:r>
            <a:r>
              <a:rPr lang="ru-RU" sz="600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долл. США</a:t>
            </a:r>
            <a:endParaRPr lang="ru-RU" sz="600" cap="all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481007" y="1675674"/>
            <a:ext cx="46130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РАЗВИТИЕ НОЦ МИРОВОГО УРОВНЯ «ИННОВАЦИОННЫЕ РЕШЕНИЯ В АПК»</a:t>
            </a: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b="1" cap="all" dirty="0" smtClean="0">
              <a:latin typeface="Arial" pitchFamily="34" charset="0"/>
              <a:cs typeface="Arial" pitchFamily="34" charset="0"/>
            </a:endParaRP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74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участника,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42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высокотехнологичных проекта, объем ФИНАНСИРОВАНИЯ -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 рублей, </a:t>
            </a: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en-US" sz="8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тыс. рабочих мест</a:t>
            </a:r>
            <a:endParaRPr lang="ru-RU" sz="600" cap="all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500190" y="3931070"/>
            <a:ext cx="43452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РАЗВИТИЕ МАЛЫХ ФОРМ ХОЗЯЙСТВОВАНИЯ на селе</a:t>
            </a:r>
            <a:endParaRPr lang="ru-RU" sz="8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468440" y="2364344"/>
            <a:ext cx="45238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>
                <a:latin typeface="Arial" pitchFamily="34" charset="0"/>
                <a:cs typeface="Arial" pitchFamily="34" charset="0"/>
              </a:rPr>
              <a:t>ВНЕДРЕНИЕ ЦИФРОВЫХ ТЕХНОЛОГИЙ И ПЛАТФОРМЕННЫХ РЕШЕНИЙ В </a:t>
            </a: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АПК</a:t>
            </a: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b="1" cap="all" dirty="0">
              <a:latin typeface="Arial" pitchFamily="34" charset="0"/>
              <a:cs typeface="Arial" pitchFamily="34" charset="0"/>
            </a:endParaRP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применение контрольно-навигационных систем с использованием спутниковой навигации, создание геоинформационных аналитических систем, применение систем жизнеобеспечения животноводческих комплексов и другие</a:t>
            </a:r>
            <a:endParaRPr lang="ru-RU" sz="600" b="1" cap="al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353289244"/>
              </p:ext>
            </p:extLst>
          </p:nvPr>
        </p:nvGraphicFramePr>
        <p:xfrm>
          <a:off x="-130390" y="1436376"/>
          <a:ext cx="3855142" cy="296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2744373754"/>
              </p:ext>
            </p:extLst>
          </p:nvPr>
        </p:nvGraphicFramePr>
        <p:xfrm>
          <a:off x="67100" y="1334166"/>
          <a:ext cx="2848716" cy="154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34" y="4308696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  <a:endParaRPr lang="ru-RU" sz="1000" b="1" kern="0" dirty="0">
              <a:solidFill>
                <a:schemeClr val="bg1"/>
              </a:solidFill>
            </a:endParaRP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52" y="4315041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7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924" y="4315325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8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984" y="4319275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792" y="4317433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1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25" y="4315325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2030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94670" y="2893967"/>
            <a:ext cx="12553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400" b="1" i="0" u="none" strike="noStrike" kern="0" baseline="0">
                <a:solidFill>
                  <a:prstClr val="white"/>
                </a:solidFill>
                <a:latin typeface="Arial" charset="0"/>
                <a:ea typeface="+mn-ea"/>
                <a:cs typeface="+mn-cs"/>
              </a:defRPr>
            </a:pPr>
            <a:r>
              <a:rPr lang="ru-RU" sz="700" b="1" kern="0" dirty="0" smtClean="0">
                <a:solidFill>
                  <a:prstClr val="white"/>
                </a:solidFill>
                <a:latin typeface="Arial" charset="0"/>
              </a:rPr>
              <a:t>МЛРД РУБЛЕЙ</a:t>
            </a:r>
            <a:endParaRPr lang="ru-RU" sz="700" b="1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13095" y="4489678"/>
            <a:ext cx="44791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Развитие кадрового потенциала за счет образования детей                           в сфере  аграрных наук</a:t>
            </a: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cap="all" dirty="0" smtClean="0">
              <a:latin typeface="Arial" pitchFamily="34" charset="0"/>
              <a:cs typeface="Arial" pitchFamily="34" charset="0"/>
            </a:endParaRPr>
          </a:p>
          <a:p>
            <a:pPr marL="12700" defTabSz="6774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инжинирингового центра «Линия Горизонта»</a:t>
            </a:r>
            <a:endParaRPr lang="ru-RU" sz="600" cap="all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23928" y="878300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1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925198" y="1644123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23928" y="2359637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3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23928" y="3058199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4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25198" y="3770743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5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25198" y="4469422"/>
            <a:ext cx="574992" cy="57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6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c="http://schemas.openxmlformats.org/drawingml/2006/chart" xmlns:cdr="http://schemas.openxmlformats.org/drawingml/2006/chartDrawing" xmlns="" xmlns:a16="http://schemas.microsoft.com/office/drawing/2014/main" xmlns:lc="http://schemas.openxmlformats.org/drawingml/2006/lockedCanvas" id="{DD119ACF-07ED-47B2-B2D0-EAC2A6E1C033}"/>
              </a:ext>
            </a:extLst>
          </p:cNvPr>
          <p:cNvSpPr/>
          <p:nvPr/>
        </p:nvSpPr>
        <p:spPr>
          <a:xfrm>
            <a:off x="100780" y="1916188"/>
            <a:ext cx="1417639" cy="35394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700" b="1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 В СОПОСТАВИМЫХ</a:t>
            </a:r>
          </a:p>
          <a:p>
            <a:r>
              <a:rPr lang="ru-RU" sz="700" b="1" dirty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ЦЕНАХ К 2020 ГОДУ</a:t>
            </a:r>
          </a:p>
        </p:txBody>
      </p:sp>
      <p:sp>
        <p:nvSpPr>
          <p:cNvPr id="37" name="object 4"/>
          <p:cNvSpPr txBox="1"/>
          <p:nvPr/>
        </p:nvSpPr>
        <p:spPr>
          <a:xfrm>
            <a:off x="148102" y="1334166"/>
            <a:ext cx="2349152" cy="322652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lang="ru-RU" sz="1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ВЫПУСК ПРОДУКЦИИ </a:t>
            </a:r>
          </a:p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lang="ru-RU" sz="1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СЕЛЬСКОГО ХОЗЯЙСТВА</a:t>
            </a:r>
            <a:endParaRPr sz="10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3" descr="\\FILE\obmen\Прогноз 2020\Слайды\! Нацпроекты\Кооперация и Экспорт\Кооперация_экспорт_лого_RGB\Кооперация_экспорт_лого_цвет_лев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24412" r="7067" b="13516"/>
          <a:stretch/>
        </p:blipFill>
        <p:spPr bwMode="auto">
          <a:xfrm>
            <a:off x="2693068" y="189425"/>
            <a:ext cx="989738" cy="7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8172400" y="264299"/>
            <a:ext cx="103906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00" b="1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2024</a:t>
            </a: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ru-RU" sz="8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годы</a:t>
            </a:r>
            <a:endParaRPr lang="ru-RU" sz="8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82084" y="4863298"/>
            <a:ext cx="360040" cy="273844"/>
          </a:xfrm>
        </p:spPr>
        <p:txBody>
          <a:bodyPr/>
          <a:lstStyle/>
          <a:p>
            <a:fld id="{89913871-D92D-4583-82A5-4FEDE3FB770E}" type="slidenum">
              <a:rPr lang="ru-RU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itchFamily="34" charset="0"/>
              </a:rPr>
              <a:t>6</a:t>
            </a:fld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араллелограмм 44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3698452" y="0"/>
            <a:ext cx="5456446" cy="405767"/>
          </a:xfrm>
          <a:prstGeom prst="parallelogram">
            <a:avLst>
              <a:gd name="adj" fmla="val 957"/>
            </a:avLst>
          </a:prstGeom>
          <a:gradFill>
            <a:gsLst>
              <a:gs pos="30015">
                <a:srgbClr val="00B0F0"/>
              </a:gs>
              <a:gs pos="48000">
                <a:schemeClr val="tx2">
                  <a:lumMod val="60000"/>
                  <a:lumOff val="40000"/>
                </a:schemeClr>
              </a:gs>
              <a:gs pos="0">
                <a:srgbClr val="00B0F0"/>
              </a:gs>
              <a:gs pos="66000">
                <a:srgbClr val="0070C0"/>
              </a:gs>
              <a:gs pos="91000">
                <a:srgbClr val="0070C0"/>
              </a:gs>
              <a:gs pos="100000">
                <a:srgbClr val="0070C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object 5"/>
          <p:cNvSpPr txBox="1"/>
          <p:nvPr/>
        </p:nvSpPr>
        <p:spPr>
          <a:xfrm>
            <a:off x="3890020" y="51446"/>
            <a:ext cx="5322822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Национальная </a:t>
            </a: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– 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ДОСТОЙНЫЙ, ЭФФЕКТИВНЫЙ ТРУД И УСПЕШНОЕ ПРЕДПРИНИМАТЕЛЬСТВО</a:t>
            </a:r>
            <a:endParaRPr lang="ru-RU" sz="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05607" cy="5155797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BF3085C5-D33A-42A0-B794-D3B7A6F0B5E1}"/>
              </a:ext>
            </a:extLst>
          </p:cNvPr>
          <p:cNvSpPr/>
          <p:nvPr/>
        </p:nvSpPr>
        <p:spPr>
          <a:xfrm>
            <a:off x="0" y="0"/>
            <a:ext cx="3705607" cy="5155798"/>
          </a:xfrm>
          <a:prstGeom prst="rect">
            <a:avLst/>
          </a:prstGeom>
          <a:solidFill>
            <a:srgbClr val="192A3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xmlns="" id="{DD119ACF-07ED-47B2-B2D0-EAC2A6E1C033}"/>
              </a:ext>
            </a:extLst>
          </p:cNvPr>
          <p:cNvSpPr/>
          <p:nvPr/>
        </p:nvSpPr>
        <p:spPr>
          <a:xfrm>
            <a:off x="87145" y="71889"/>
            <a:ext cx="4088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5BD4FF"/>
                </a:solidFill>
                <a:latin typeface="Arial" pitchFamily="34" charset="0"/>
                <a:cs typeface="Arial" pitchFamily="34" charset="0"/>
              </a:rPr>
              <a:t>РАЗВИТИЕ </a:t>
            </a:r>
          </a:p>
          <a:p>
            <a:r>
              <a:rPr lang="ru-RU" sz="2000" b="1" cap="all" dirty="0">
                <a:solidFill>
                  <a:srgbClr val="5BD4FF"/>
                </a:solidFill>
                <a:latin typeface="Arial" pitchFamily="34" charset="0"/>
                <a:cs typeface="Arial" pitchFamily="34" charset="0"/>
              </a:rPr>
              <a:t>ЭКСПОРТНОЙ ДЕЯТЕЛЬНОСТИ</a:t>
            </a:r>
            <a:endParaRPr lang="ru-RU" sz="3000" b="1" cap="all" dirty="0">
              <a:solidFill>
                <a:srgbClr val="5BD4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4491265" y="4587974"/>
            <a:ext cx="457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cap="all" dirty="0">
                <a:latin typeface="Arial" pitchFamily="34" charset="0"/>
                <a:cs typeface="Arial" pitchFamily="34" charset="0"/>
              </a:rPr>
              <a:t>Внедрение Регионального экспортного стандарта </a:t>
            </a: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2.0</a:t>
            </a:r>
          </a:p>
          <a:p>
            <a:endParaRPr lang="ru-RU" sz="600" b="1" cap="all" dirty="0">
              <a:latin typeface="Arial" pitchFamily="34" charset="0"/>
              <a:cs typeface="Arial" pitchFamily="34" charset="0"/>
            </a:endParaRPr>
          </a:p>
          <a:p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методическое руководство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созданию в регионе благоприятной среды </a:t>
            </a:r>
            <a:endParaRPr lang="ru-RU" sz="600" cap="all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развития экспортной деятельности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4464610" y="702031"/>
            <a:ext cx="4625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cap="all" dirty="0">
                <a:latin typeface="Arial" pitchFamily="34" charset="0"/>
                <a:cs typeface="Arial" pitchFamily="34" charset="0"/>
              </a:rPr>
              <a:t>реализация региональной программы развития </a:t>
            </a: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экспорта</a:t>
            </a:r>
          </a:p>
          <a:p>
            <a:endParaRPr lang="en-US" sz="400" b="1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Виды поддержки: сертификация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электронная коммерция, участие в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выставках,                            субсидирование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расходов на логистику </a:t>
            </a:r>
          </a:p>
          <a:p>
            <a:endParaRPr lang="en-US" sz="200" cap="all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финансирования За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счет всех источников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8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385,7</a:t>
            </a:r>
            <a:r>
              <a:rPr lang="ru-RU" sz="600" b="1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рублей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4491265" y="3003798"/>
            <a:ext cx="450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cap="all" dirty="0">
                <a:latin typeface="Arial" pitchFamily="34" charset="0"/>
                <a:cs typeface="Arial" pitchFamily="34" charset="0"/>
              </a:rPr>
              <a:t>продвижение бренда </a:t>
            </a: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региона на внешних рынках </a:t>
            </a:r>
          </a:p>
          <a:p>
            <a:endParaRPr lang="ru-RU" sz="400" cap="all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Наполнение электронного каталога экспортных товаров и услуг - экспортной витрины региона</a:t>
            </a:r>
            <a:endParaRPr lang="ru-RU" sz="600" cap="all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4480331" y="2349376"/>
            <a:ext cx="4929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cap="all" dirty="0">
                <a:latin typeface="Arial" pitchFamily="34" charset="0"/>
                <a:cs typeface="Arial" pitchFamily="34" charset="0"/>
              </a:rPr>
              <a:t>Организация международного сотрудничества с регионами </a:t>
            </a: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                  </a:t>
            </a:r>
          </a:p>
          <a:p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других стран</a:t>
            </a:r>
          </a:p>
          <a:p>
            <a:endParaRPr lang="ru-RU" sz="400" b="1" cap="all" dirty="0">
              <a:latin typeface="Arial" pitchFamily="34" charset="0"/>
              <a:cs typeface="Arial" pitchFamily="34" charset="0"/>
            </a:endParaRPr>
          </a:p>
          <a:p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заключение меморандумов о сотрудничестве, соглашений о содействии в развитии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международного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сотрудничества, </a:t>
            </a:r>
            <a:r>
              <a:rPr lang="ru-RU" sz="600" cap="all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поездок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делегаций</a:t>
            </a:r>
            <a:endParaRPr lang="ru-RU" sz="600" cap="all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4479646" y="3507854"/>
            <a:ext cx="404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cap="all" dirty="0">
                <a:latin typeface="Arial" pitchFamily="34" charset="0"/>
                <a:cs typeface="Arial" pitchFamily="34" charset="0"/>
              </a:rPr>
              <a:t>Формирование сети торговых агентов и партнеров </a:t>
            </a:r>
            <a:r>
              <a:rPr lang="ru-RU" sz="800" b="1" cap="all" dirty="0" err="1" smtClean="0">
                <a:latin typeface="Arial" pitchFamily="34" charset="0"/>
                <a:cs typeface="Arial" pitchFamily="34" charset="0"/>
              </a:rPr>
              <a:t>зарубежом</a:t>
            </a:r>
            <a:endParaRPr lang="ru-RU" sz="800" b="1" cap="all" dirty="0" smtClean="0">
              <a:latin typeface="Arial" pitchFamily="34" charset="0"/>
              <a:cs typeface="Arial" pitchFamily="34" charset="0"/>
            </a:endParaRPr>
          </a:p>
          <a:p>
            <a:endParaRPr lang="ru-RU" sz="400" cap="all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базы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клиентов экспортеров стран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мира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4479646" y="4043660"/>
            <a:ext cx="406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Популяризация </a:t>
            </a:r>
            <a:r>
              <a:rPr lang="ru-RU" sz="800" b="1" cap="all" dirty="0">
                <a:latin typeface="Arial" pitchFamily="34" charset="0"/>
                <a:cs typeface="Arial" pitchFamily="34" charset="0"/>
              </a:rPr>
              <a:t>образа экспортера и экспортной </a:t>
            </a: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деятельности</a:t>
            </a:r>
          </a:p>
          <a:p>
            <a:endParaRPr lang="ru-RU" sz="400" cap="all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Проведение конкурса – «экспортер года», освещение в СМИ кейсов выхода </a:t>
            </a:r>
          </a:p>
          <a:p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белгородских предпринимателей на внешние рынки</a:t>
            </a:r>
            <a:endParaRPr lang="ru-RU" sz="6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4480331" y="1315864"/>
            <a:ext cx="45829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Вовлечение </a:t>
            </a:r>
            <a:r>
              <a:rPr lang="ru-RU" sz="800" b="1" cap="all" dirty="0">
                <a:latin typeface="Arial" pitchFamily="34" charset="0"/>
                <a:cs typeface="Arial" pitchFamily="34" charset="0"/>
              </a:rPr>
              <a:t>в экспортную деятельность новых предприятий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4480331" y="1766962"/>
            <a:ext cx="4929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cap="all" dirty="0">
                <a:latin typeface="Arial" pitchFamily="34" charset="0"/>
                <a:cs typeface="Arial" pitchFamily="34" charset="0"/>
              </a:rPr>
              <a:t>Повышение готовности </a:t>
            </a: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предприятий</a:t>
            </a:r>
            <a:r>
              <a:rPr lang="en-US" sz="8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к внешнеэкономической</a:t>
            </a:r>
            <a:r>
              <a:rPr lang="en-US" sz="800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800" b="1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800" b="1" cap="all" dirty="0" smtClean="0">
                <a:latin typeface="Arial" pitchFamily="34" charset="0"/>
                <a:cs typeface="Arial" pitchFamily="34" charset="0"/>
              </a:rPr>
              <a:t>Деятельности</a:t>
            </a:r>
          </a:p>
          <a:p>
            <a:endParaRPr lang="ru-RU" sz="400" b="1" cap="all" dirty="0">
              <a:latin typeface="Arial" pitchFamily="34" charset="0"/>
              <a:cs typeface="Arial" pitchFamily="34" charset="0"/>
            </a:endParaRPr>
          </a:p>
          <a:p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обучение персонала, консультации </a:t>
            </a:r>
            <a:r>
              <a:rPr lang="ru-RU" sz="600" cap="all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страновых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специалистов, маркетинговые </a:t>
            </a:r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исследования</a:t>
            </a:r>
            <a:endParaRPr lang="ru-RU" sz="600" cap="all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5"/>
          <p:cNvSpPr txBox="1"/>
          <p:nvPr/>
        </p:nvSpPr>
        <p:spPr>
          <a:xfrm>
            <a:off x="3851920" y="457550"/>
            <a:ext cx="52386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направления </a:t>
            </a:r>
            <a:r>
              <a:rPr lang="ru-RU" sz="11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развития</a:t>
            </a:r>
            <a:endParaRPr sz="9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2" name="Диаграмма 81"/>
          <p:cNvGraphicFramePr/>
          <p:nvPr>
            <p:extLst>
              <p:ext uri="{D42A27DB-BD31-4B8C-83A1-F6EECF244321}">
                <p14:modId xmlns:p14="http://schemas.microsoft.com/office/powerpoint/2010/main" val="2423440466"/>
              </p:ext>
            </p:extLst>
          </p:nvPr>
        </p:nvGraphicFramePr>
        <p:xfrm>
          <a:off x="-62051" y="846134"/>
          <a:ext cx="3809457" cy="2435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4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08" y="3196552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85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28" y="3197079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86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032" y="3196552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88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322" y="3197691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89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156" y="3196552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06081" y="1427556"/>
            <a:ext cx="12479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ru-RU" sz="1400" b="1" i="0" u="none" strike="noStrike" kern="0" baseline="0">
                <a:solidFill>
                  <a:prstClr val="white"/>
                </a:solidFill>
                <a:latin typeface="Arial" charset="0"/>
                <a:ea typeface="+mn-ea"/>
                <a:cs typeface="+mn-cs"/>
              </a:defRPr>
            </a:pPr>
            <a:r>
              <a:rPr lang="ru-RU" sz="700" b="1" kern="0" dirty="0" smtClean="0">
                <a:solidFill>
                  <a:prstClr val="white"/>
                </a:solidFill>
                <a:latin typeface="Arial" charset="0"/>
              </a:rPr>
              <a:t>МЛН ДОЛЛ. США</a:t>
            </a:r>
            <a:endParaRPr lang="ru-RU" sz="700" b="1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8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62" y="4835732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99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73" y="4164438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>
                <a:solidFill>
                  <a:schemeClr val="bg1"/>
                </a:solidFill>
              </a:rPr>
              <a:t>2024</a:t>
            </a:r>
          </a:p>
        </p:txBody>
      </p:sp>
      <p:graphicFrame>
        <p:nvGraphicFramePr>
          <p:cNvPr id="100" name="Диаграмма 99"/>
          <p:cNvGraphicFramePr/>
          <p:nvPr>
            <p:extLst>
              <p:ext uri="{D42A27DB-BD31-4B8C-83A1-F6EECF244321}">
                <p14:modId xmlns:p14="http://schemas.microsoft.com/office/powerpoint/2010/main" val="1025355293"/>
              </p:ext>
            </p:extLst>
          </p:nvPr>
        </p:nvGraphicFramePr>
        <p:xfrm>
          <a:off x="532408" y="3689691"/>
          <a:ext cx="2876714" cy="204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1" name="object 21"/>
          <p:cNvSpPr txBox="1">
            <a:spLocks noChangeArrowheads="1"/>
          </p:cNvSpPr>
          <p:nvPr/>
        </p:nvSpPr>
        <p:spPr bwMode="auto">
          <a:xfrm>
            <a:off x="1259632" y="3873118"/>
            <a:ext cx="1879646" cy="22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882" rIns="0" bIns="0">
            <a:spAutoFit/>
          </a:bodyPr>
          <a:lstStyle>
            <a:lvl1pPr marL="7938"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600" kern="0" dirty="0">
                <a:solidFill>
                  <a:schemeClr val="bg1"/>
                </a:solidFill>
                <a:latin typeface="Arial" charset="0"/>
              </a:rPr>
              <a:t>НЕСЫРЬЕВОЙ </a:t>
            </a:r>
            <a:endParaRPr lang="ru-RU" sz="600" kern="0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ru-RU" sz="600" kern="0" dirty="0" smtClean="0">
                <a:solidFill>
                  <a:schemeClr val="bg1"/>
                </a:solidFill>
                <a:latin typeface="Arial" charset="0"/>
              </a:rPr>
              <a:t>НЕЭНЕРГЕТИЧЕСКИЙ</a:t>
            </a:r>
          </a:p>
          <a:p>
            <a:pPr algn="ctr">
              <a:lnSpc>
                <a:spcPct val="80000"/>
              </a:lnSpc>
            </a:pPr>
            <a:r>
              <a:rPr lang="ru-RU" sz="600" kern="0" dirty="0" smtClean="0">
                <a:solidFill>
                  <a:schemeClr val="bg1"/>
                </a:solidFill>
                <a:latin typeface="Arial" charset="0"/>
              </a:rPr>
              <a:t>ЭКСПОРТ</a:t>
            </a:r>
            <a:endParaRPr lang="ru-RU" sz="600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" name="object 21"/>
          <p:cNvSpPr txBox="1">
            <a:spLocks noChangeArrowheads="1"/>
          </p:cNvSpPr>
          <p:nvPr/>
        </p:nvSpPr>
        <p:spPr bwMode="auto">
          <a:xfrm>
            <a:off x="395536" y="3880594"/>
            <a:ext cx="922069" cy="14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882" rIns="0" bIns="0">
            <a:spAutoFit/>
          </a:bodyPr>
          <a:lstStyle>
            <a:lvl1pPr marL="7938"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600" kern="0" dirty="0">
                <a:solidFill>
                  <a:schemeClr val="bg1"/>
                </a:solidFill>
                <a:latin typeface="Arial" charset="0"/>
              </a:rPr>
              <a:t>СЫРЬЕВОЙ </a:t>
            </a:r>
            <a:endParaRPr lang="ru-RU" sz="600" kern="0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ru-RU" sz="600" kern="0" dirty="0" smtClean="0">
                <a:solidFill>
                  <a:schemeClr val="bg1"/>
                </a:solidFill>
                <a:latin typeface="Arial" charset="0"/>
              </a:rPr>
              <a:t>ЭКСПОРТ</a:t>
            </a:r>
            <a:endParaRPr lang="ru-RU" sz="600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7" name="object 21"/>
          <p:cNvSpPr txBox="1">
            <a:spLocks noChangeArrowheads="1"/>
          </p:cNvSpPr>
          <p:nvPr/>
        </p:nvSpPr>
        <p:spPr bwMode="auto">
          <a:xfrm>
            <a:off x="183662" y="1306637"/>
            <a:ext cx="1566578" cy="1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882" rIns="0" bIns="0">
            <a:spAutoFit/>
          </a:bodyPr>
          <a:lstStyle>
            <a:lvl1pPr marL="7938"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7627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9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ЭКСПОРТА</a:t>
            </a:r>
          </a:p>
        </p:txBody>
      </p:sp>
      <p:sp>
        <p:nvSpPr>
          <p:cNvPr id="57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101" y="3201218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2030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915003" y="711659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1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16273" y="1270990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15003" y="1828386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3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915003" y="2389210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4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16273" y="2950034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5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916273" y="3503294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6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916273" y="4053014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Arial" charset="0"/>
              </a:rPr>
              <a:t>7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916273" y="4598654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Arial" charset="0"/>
              </a:rPr>
              <a:t>8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1" name="Picture 3" descr="\\FILE\obmen\Прогноз 2020\Слайды\! Нацпроекты\Кооперация и Экспорт\Кооперация_экспорт_лого_RGB\Кооперация_экспорт_лого_цвет_лев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24412" r="7067" b="13516"/>
          <a:stretch/>
        </p:blipFill>
        <p:spPr bwMode="auto">
          <a:xfrm>
            <a:off x="2646158" y="117417"/>
            <a:ext cx="989738" cy="7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179388" y="3789162"/>
            <a:ext cx="334326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8172400" y="264299"/>
            <a:ext cx="103906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00" b="1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2024</a:t>
            </a: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ru-RU" sz="8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годы</a:t>
            </a:r>
            <a:endParaRPr lang="ru-RU" sz="8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82084" y="4863298"/>
            <a:ext cx="360040" cy="273844"/>
          </a:xfrm>
        </p:spPr>
        <p:txBody>
          <a:bodyPr/>
          <a:lstStyle/>
          <a:p>
            <a:fld id="{89913871-D92D-4583-82A5-4FEDE3FB770E}" type="slidenum">
              <a:rPr lang="ru-RU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itchFamily="34" charset="0"/>
              </a:rPr>
              <a:t>7</a:t>
            </a:fld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80940" y="1459880"/>
            <a:ext cx="48435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Активизация работы инфраструктуры: Центра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поддержки экспорта области, </a:t>
            </a:r>
            <a:endParaRPr lang="ru-RU" sz="600" cap="all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600" cap="all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регионального представительства </a:t>
            </a:r>
            <a:r>
              <a:rPr lang="ru-RU" sz="600" cap="all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АО «Российский экспортный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39291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араллелограмм 56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3698452" y="0"/>
            <a:ext cx="5456446" cy="405767"/>
          </a:xfrm>
          <a:prstGeom prst="parallelogram">
            <a:avLst>
              <a:gd name="adj" fmla="val 957"/>
            </a:avLst>
          </a:prstGeom>
          <a:gradFill>
            <a:gsLst>
              <a:gs pos="30015">
                <a:srgbClr val="00B0F0"/>
              </a:gs>
              <a:gs pos="48000">
                <a:schemeClr val="tx2">
                  <a:lumMod val="60000"/>
                  <a:lumOff val="40000"/>
                </a:schemeClr>
              </a:gs>
              <a:gs pos="0">
                <a:srgbClr val="00B0F0"/>
              </a:gs>
              <a:gs pos="66000">
                <a:srgbClr val="0070C0"/>
              </a:gs>
              <a:gs pos="91000">
                <a:srgbClr val="0070C0"/>
              </a:gs>
              <a:gs pos="100000">
                <a:srgbClr val="0070C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object 5"/>
          <p:cNvSpPr txBox="1"/>
          <p:nvPr/>
        </p:nvSpPr>
        <p:spPr>
          <a:xfrm>
            <a:off x="3890020" y="51446"/>
            <a:ext cx="5322822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Национальная </a:t>
            </a: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– 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ДОСТОЙНЫЙ, ЭФФЕКТИВНЫЙ ТРУД И УСПЕШНОЕ ПРЕДПРИНИМАТЕЛЬСТВО</a:t>
            </a:r>
            <a:endParaRPr lang="ru-RU" sz="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Рынки или гипермаркеты. Как привычки противостоят глобальным игрока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 r="32069"/>
          <a:stretch/>
        </p:blipFill>
        <p:spPr bwMode="auto">
          <a:xfrm>
            <a:off x="-36512" y="13312"/>
            <a:ext cx="3744912" cy="515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BF3085C5-D33A-42A0-B794-D3B7A6F0B5E1}"/>
              </a:ext>
            </a:extLst>
          </p:cNvPr>
          <p:cNvSpPr/>
          <p:nvPr/>
        </p:nvSpPr>
        <p:spPr>
          <a:xfrm>
            <a:off x="-46667" y="0"/>
            <a:ext cx="3755067" cy="5180102"/>
          </a:xfrm>
          <a:prstGeom prst="rect">
            <a:avLst/>
          </a:prstGeom>
          <a:solidFill>
            <a:srgbClr val="192A3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араллелограмм 58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3996427" y="1730514"/>
            <a:ext cx="5471778" cy="423017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9000"/>
              </a:lnSpc>
            </a:pPr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ПОВЫШЕНИЕ ПОТРЕБИТЕЛЬСКОЙ ГРАМОТНОСТИ</a:t>
            </a:r>
          </a:p>
          <a:p>
            <a:pPr lvl="0" algn="just">
              <a:lnSpc>
                <a:spcPct val="99000"/>
              </a:lnSpc>
            </a:pPr>
            <a:endParaRPr lang="en-US" sz="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0" algn="just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ПОТРЕБИТЕЛЬКИЙ ВСЕОБУЧ «ПРАВА ПОТРЕБИТЕЛЕЙ: ИЗУЧАЕМ, ЗАЩИЩАЕМ, ПРОСВЕЩАЕМ!»</a:t>
            </a:r>
            <a:endParaRPr lang="ru-RU" sz="8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94056" y="441420"/>
            <a:ext cx="2286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ОБОРОТ РОЗНИЧНОЙ </a:t>
            </a:r>
          </a:p>
          <a:p>
            <a:r>
              <a:rPr lang="ru-RU" sz="1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ТОРГОВЛИ</a:t>
            </a:r>
            <a:endParaRPr lang="ru-RU" sz="10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3091670600"/>
              </p:ext>
            </p:extLst>
          </p:nvPr>
        </p:nvGraphicFramePr>
        <p:xfrm>
          <a:off x="-250916" y="1025138"/>
          <a:ext cx="3798611" cy="179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1050472537"/>
              </p:ext>
            </p:extLst>
          </p:nvPr>
        </p:nvGraphicFramePr>
        <p:xfrm>
          <a:off x="104989" y="614236"/>
          <a:ext cx="2751246" cy="113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-204073" y="1728469"/>
            <a:ext cx="1429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400" b="1" i="0" u="none" strike="noStrike" kern="0" baseline="0">
                <a:solidFill>
                  <a:prstClr val="white"/>
                </a:solidFill>
                <a:latin typeface="Arial" charset="0"/>
                <a:ea typeface="+mn-ea"/>
                <a:cs typeface="+mn-cs"/>
              </a:defRPr>
            </a:pPr>
            <a:r>
              <a:rPr lang="ru-RU" sz="700" kern="0" dirty="0" smtClean="0">
                <a:solidFill>
                  <a:prstClr val="white"/>
                </a:solidFill>
                <a:latin typeface="Arial" charset="0"/>
              </a:rPr>
              <a:t>МЛРД РУБЛЕЙ</a:t>
            </a:r>
            <a:endParaRPr lang="ru-RU" sz="7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DD119ACF-07ED-47B2-B2D0-EAC2A6E1C033}"/>
              </a:ext>
            </a:extLst>
          </p:cNvPr>
          <p:cNvSpPr/>
          <p:nvPr/>
        </p:nvSpPr>
        <p:spPr>
          <a:xfrm>
            <a:off x="103021" y="815720"/>
            <a:ext cx="14176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cap="all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700" b="1" cap="all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 В сопоставимых</a:t>
            </a:r>
          </a:p>
          <a:p>
            <a:r>
              <a:rPr lang="ru-RU" sz="700" b="1" cap="all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ценах</a:t>
            </a:r>
            <a:r>
              <a:rPr lang="ru-RU" sz="700" b="1" dirty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 К 2020 ГОДУ</a:t>
            </a:r>
            <a:endParaRPr lang="ru-RU" sz="700" b="1" cap="all" dirty="0">
              <a:solidFill>
                <a:srgbClr val="79DD7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0" y="2558846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  <a:endParaRPr lang="ru-RU" sz="1000" b="1" kern="0" dirty="0">
              <a:solidFill>
                <a:schemeClr val="bg1"/>
              </a:solidFill>
            </a:endParaRPr>
          </a:p>
        </p:txBody>
      </p:sp>
      <p:sp>
        <p:nvSpPr>
          <p:cNvPr id="70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91" y="2557984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1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677" y="2560245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2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428" y="2556680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3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402" y="2556680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6" name="object 5"/>
          <p:cNvSpPr txBox="1"/>
          <p:nvPr/>
        </p:nvSpPr>
        <p:spPr>
          <a:xfrm>
            <a:off x="3923928" y="3299450"/>
            <a:ext cx="522220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направления развития туристических услуг</a:t>
            </a:r>
            <a:endParaRPr sz="11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араллелограмм 77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3996832" y="701794"/>
            <a:ext cx="5470532" cy="501804"/>
          </a:xfrm>
          <a:prstGeom prst="parallelogram">
            <a:avLst>
              <a:gd name="adj" fmla="val 1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9000"/>
              </a:lnSpc>
            </a:pPr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ФОРМИРОВАНИЕ КОМФОРТНОЙ ПОТРЕБИТЕЛЬСКОЙ СРЕДЫ</a:t>
            </a:r>
          </a:p>
          <a:p>
            <a:pPr lvl="0" algn="just">
              <a:lnSpc>
                <a:spcPct val="99000"/>
              </a:lnSpc>
            </a:pPr>
            <a:endParaRPr lang="ru-RU" sz="400" b="1" dirty="0" smtClean="0">
              <a:solidFill>
                <a:prstClr val="black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>
              <a:lnSpc>
                <a:spcPct val="99000"/>
              </a:lnSpc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КОЛИЧЕСТВО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СТАЦИОНАРНЫХ ОБЪЕКТОВ 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ТОРГОВЛИ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2020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ГОД  -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10,4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ТЫС. ЕД.,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2024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ГОД -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11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ТЫС. ЕД.</a:t>
            </a:r>
            <a:endParaRPr lang="ru-RU" sz="600" b="1" dirty="0">
              <a:solidFill>
                <a:prstClr val="black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0" algn="just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КОЛИЧЕСТВО ОБЪЕКТОВ МАЛЫХ ФОРМАТОВ ТОРГОВЛИ 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2020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ГОД  -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1,7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ТЫС. ЕД.,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2024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ГОД -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ТЫС. ЕД.</a:t>
            </a:r>
            <a:endParaRPr lang="ru-RU" sz="600" b="1" dirty="0">
              <a:solidFill>
                <a:prstClr val="black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80" name="Параллелограмм 79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3991865" y="2226950"/>
            <a:ext cx="5469286" cy="521212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9000"/>
              </a:lnSpc>
            </a:pP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РАЗВИТИЕ ИНФРАСТРУКТУРЫ ОБЩЕСТВЕННОГО ПИТАНИЯ</a:t>
            </a:r>
          </a:p>
          <a:p>
            <a:pPr lvl="0" algn="just">
              <a:lnSpc>
                <a:spcPct val="99000"/>
              </a:lnSpc>
            </a:pPr>
            <a:r>
              <a:rPr lang="ru-RU" sz="6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en-US" sz="600" b="1" dirty="0" smtClean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0" algn="just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КОЛИЧЕСТВО ОБЪЕКТОВ ОБЩЕСТВЕННОГО ПИТАНИЯ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2020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ГОД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- 2,6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ТЫС. ЕД.,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2024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ГОД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–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2,8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ТЫС. ЕД.</a:t>
            </a:r>
            <a:endParaRPr lang="ru-RU" sz="600" dirty="0" smtClean="0">
              <a:solidFill>
                <a:prstClr val="black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81" name="Параллелограмм 80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3991865" y="1211970"/>
            <a:ext cx="5470032" cy="374528"/>
          </a:xfrm>
          <a:prstGeom prst="parallelogram">
            <a:avLst>
              <a:gd name="adj" fmla="val 1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9000"/>
              </a:lnSpc>
            </a:pPr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ОБЕСПЕЧЕНИЕ НАСЕЛЕНИЯ ПРОДУКЦИЕЙ ОБЛАСТНЫХ ПРОИЗВОДИТЕЛЕЙ</a:t>
            </a:r>
            <a:endParaRPr lang="ru-RU" sz="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0" algn="just">
              <a:lnSpc>
                <a:spcPct val="99000"/>
              </a:lnSpc>
            </a:pPr>
            <a:endParaRPr lang="ru-RU" sz="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0" algn="just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КОЛИЧЕСТВО ЯРМАРОЧНЫХ МЕРОПРИЯТИЙ 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2020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ГОД - 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3,7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ТЫС. ЕД.,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2024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ГОД -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4,2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ТЫС. ЕД.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82" name="Параллелограмм 81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3991865" y="2745184"/>
            <a:ext cx="5470032" cy="561886"/>
          </a:xfrm>
          <a:prstGeom prst="parallelogram">
            <a:avLst>
              <a:gd name="adj" fmla="val 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9000"/>
              </a:lnSpc>
            </a:pPr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РАЗВИТИЕ СИСТЕМЫ ЗАЩИТЫ ПРАВ ПОТРЕБИТЕЛЕЙ</a:t>
            </a:r>
          </a:p>
          <a:p>
            <a:pPr lvl="0" algn="just">
              <a:lnSpc>
                <a:spcPct val="99000"/>
              </a:lnSpc>
            </a:pPr>
            <a:endParaRPr lang="ru-RU" sz="400" dirty="0" smtClean="0">
              <a:solidFill>
                <a:prstClr val="black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0" algn="just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ДОЛЯ ОБРАЩЕНИЙ ГРАЖДАН, УРЕГУЛИРОВАННЫХ В ДОСУДЕБНОМ ПОРЯДКЕ </a:t>
            </a:r>
          </a:p>
          <a:p>
            <a:pPr lvl="0" algn="just">
              <a:lnSpc>
                <a:spcPct val="99000"/>
              </a:lnSpc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2020</a:t>
            </a:r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ГОД  -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90%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2024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ГОД –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93%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graphicFrame>
        <p:nvGraphicFramePr>
          <p:cNvPr id="108" name="Диаграмма 107"/>
          <p:cNvGraphicFramePr/>
          <p:nvPr>
            <p:extLst>
              <p:ext uri="{D42A27DB-BD31-4B8C-83A1-F6EECF244321}">
                <p14:modId xmlns:p14="http://schemas.microsoft.com/office/powerpoint/2010/main" val="3805326854"/>
              </p:ext>
            </p:extLst>
          </p:nvPr>
        </p:nvGraphicFramePr>
        <p:xfrm>
          <a:off x="-466146" y="3521079"/>
          <a:ext cx="4031622" cy="1492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9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3" y="4889801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  <a:endParaRPr lang="ru-RU" sz="1000" b="1" kern="0" dirty="0">
              <a:solidFill>
                <a:schemeClr val="bg1"/>
              </a:solidFill>
            </a:endParaRPr>
          </a:p>
        </p:txBody>
      </p:sp>
      <p:sp>
        <p:nvSpPr>
          <p:cNvPr id="110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68" y="4899723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1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826" y="4896167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2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793" y="4897747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3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218" y="4897747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1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651" y="4892002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2030</a:t>
            </a:r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79388" y="2824551"/>
            <a:ext cx="334326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3021575426"/>
              </p:ext>
            </p:extLst>
          </p:nvPr>
        </p:nvGraphicFramePr>
        <p:xfrm>
          <a:off x="51014" y="2917836"/>
          <a:ext cx="2844191" cy="113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105856" y="2908076"/>
            <a:ext cx="22470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ПЛАТНЫХ УСЛУГ</a:t>
            </a:r>
            <a:endParaRPr lang="ru-RU" sz="10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араллелограмм 63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4000553" y="4529191"/>
            <a:ext cx="5035943" cy="636471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9000"/>
              </a:lnSpc>
            </a:pP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ПРОДВИЖЕНИЕ НА ВСЕРОССИЙСКОМ УРОВНЕ ТУРИСТИЧЕСКОГО ПОТЕНЦИАЛА РЕГИОНА</a:t>
            </a:r>
          </a:p>
          <a:p>
            <a:pPr lvl="0">
              <a:lnSpc>
                <a:spcPct val="99000"/>
              </a:lnSpc>
            </a:pPr>
            <a:endParaRPr lang="ru-RU" sz="400" b="1" dirty="0" smtClean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0" algn="just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РАЗМЕЩЕНИЕ В СЕТИ «ИНТЕРНЕТ», УЧАСТИЕ В ОТРАСЛЕВЫХ ВЫСТАВКАХ, ПРОВЕДЕНИЕ ИНФОРМАЦИОННО-РЕКЛАМНЫХ ТУРОВ ПО РЕГИОНАМ</a:t>
            </a:r>
          </a:p>
        </p:txBody>
      </p:sp>
      <p:sp>
        <p:nvSpPr>
          <p:cNvPr id="55" name="Параллелограмм 54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3998985" y="3539949"/>
            <a:ext cx="5470531" cy="494821"/>
          </a:xfrm>
          <a:prstGeom prst="parallelogram">
            <a:avLst>
              <a:gd name="adj" fmla="val 4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9000"/>
              </a:lnSpc>
            </a:pPr>
            <a:r>
              <a:rPr lang="ru-RU" sz="800" b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ЦИФРОВИЗАЦИЯ ТУРИСТИЧЕСКОЙ ОТРАСЛИ</a:t>
            </a:r>
          </a:p>
          <a:p>
            <a:pPr lvl="0">
              <a:lnSpc>
                <a:spcPct val="99000"/>
              </a:lnSpc>
            </a:pPr>
            <a:endParaRPr lang="ru-RU" sz="400" b="1" dirty="0" smtClean="0">
              <a:solidFill>
                <a:prstClr val="black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0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ВНЕДРЕНИЕ НОВЫХ СЕРВИСОВ: ПО СБОРУ И АНАЛИЗУ СВЕДЕНИЙ О ТУРИСТАХ - «УМНЫЙ» ТУРПОРТРЕТ,                                   ИНФОРМИРОВАНИЮ О РЕГИОНАЛЬНОМ ТУРИСТИЧЕСКОМ ПРОДУКТЕ – МОБИЛЬНОЕ ПРИЛОЖЕНИЕ</a:t>
            </a:r>
            <a:endParaRPr lang="ru-RU" sz="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75" name="Параллелограмм 74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4028266" y="3996556"/>
            <a:ext cx="5184576" cy="571474"/>
          </a:xfrm>
          <a:prstGeom prst="parallelogram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9000"/>
              </a:lnSpc>
            </a:pPr>
            <a:endParaRPr lang="ru-RU" sz="800" b="1" dirty="0" smtClean="0">
              <a:solidFill>
                <a:schemeClr val="tx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0" algn="just">
              <a:lnSpc>
                <a:spcPct val="99000"/>
              </a:lnSpc>
            </a:pP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ПОВЫШЕНИЕ </a:t>
            </a:r>
            <a:r>
              <a:rPr lang="ru-RU" sz="8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КАЧЕСТВА РЕГИОНАЛЬНОГО </a:t>
            </a: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ТУРПРОДУКТА</a:t>
            </a:r>
          </a:p>
          <a:p>
            <a:pPr lvl="0" algn="just">
              <a:lnSpc>
                <a:spcPct val="99000"/>
              </a:lnSpc>
            </a:pPr>
            <a:endParaRPr lang="ru-RU" sz="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0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РАЗРАБОТКА И ВНЕДРЕНИЕ 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РЕГИОНАЛЬНОГО СТАНДАРТА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ГОСТЕПРИИМСТВА,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РАЗВИТИЕ ТРАНСПОРТНОЙ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ДОРОЖНОЙ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 ГОСТИНИЧНОЙ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ИНФРАСТРУКТУРЫ</a:t>
            </a:r>
            <a:endParaRPr lang="ru-RU" sz="6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0"/>
            <a:endParaRPr lang="ru-RU" sz="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-204073" y="3995331"/>
            <a:ext cx="1429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400" b="1" i="0" u="none" strike="noStrike" kern="0" baseline="0">
                <a:solidFill>
                  <a:prstClr val="white"/>
                </a:solidFill>
                <a:latin typeface="Arial" charset="0"/>
                <a:ea typeface="+mn-ea"/>
                <a:cs typeface="+mn-cs"/>
              </a:defRPr>
            </a:pPr>
            <a:r>
              <a:rPr lang="ru-RU" sz="700" kern="0" dirty="0" smtClean="0">
                <a:solidFill>
                  <a:prstClr val="white"/>
                </a:solidFill>
                <a:latin typeface="Arial" charset="0"/>
              </a:rPr>
              <a:t>МЛРД РУБЛЕЙ</a:t>
            </a:r>
            <a:endParaRPr lang="ru-RU" sz="700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4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651" y="2560541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2030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-97556" y="93659"/>
            <a:ext cx="391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solidFill>
                  <a:srgbClr val="5BD4FF"/>
                </a:solidFill>
                <a:latin typeface="Arial" pitchFamily="34" charset="0"/>
                <a:cs typeface="Arial" pitchFamily="34" charset="0"/>
              </a:rPr>
              <a:t>Потребительский рынок</a:t>
            </a:r>
            <a:endParaRPr lang="ru-RU" sz="3000" b="1" cap="all" dirty="0">
              <a:solidFill>
                <a:srgbClr val="5BD4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921534" y="627590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1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922804" y="1165554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921534" y="169905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3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921534" y="2229401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4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922804" y="277498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5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922804" y="3534882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1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922804" y="4069362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922804" y="4599762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03" name="object 5"/>
          <p:cNvSpPr txBox="1"/>
          <p:nvPr/>
        </p:nvSpPr>
        <p:spPr>
          <a:xfrm>
            <a:off x="3921535" y="418537"/>
            <a:ext cx="49709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направления развития</a:t>
            </a:r>
            <a:endParaRPr sz="11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DD119ACF-07ED-47B2-B2D0-EAC2A6E1C033}"/>
              </a:ext>
            </a:extLst>
          </p:cNvPr>
          <p:cNvSpPr/>
          <p:nvPr/>
        </p:nvSpPr>
        <p:spPr>
          <a:xfrm>
            <a:off x="118437" y="3172065"/>
            <a:ext cx="14176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cap="all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700" b="1" cap="all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 В сопоставимых</a:t>
            </a:r>
          </a:p>
          <a:p>
            <a:r>
              <a:rPr lang="ru-RU" sz="700" b="1" cap="all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ценах</a:t>
            </a:r>
            <a:r>
              <a:rPr lang="ru-RU" sz="700" b="1" dirty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 К 2020 ГОДУ</a:t>
            </a:r>
            <a:endParaRPr lang="ru-RU" sz="700" b="1" cap="all" dirty="0">
              <a:solidFill>
                <a:srgbClr val="79DD7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8172400" y="264299"/>
            <a:ext cx="103906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00" b="1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2024</a:t>
            </a: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ru-RU" sz="8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годы</a:t>
            </a:r>
            <a:endParaRPr lang="ru-RU" sz="8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82084" y="4863298"/>
            <a:ext cx="360040" cy="273844"/>
          </a:xfrm>
        </p:spPr>
        <p:txBody>
          <a:bodyPr/>
          <a:lstStyle/>
          <a:p>
            <a:fld id="{89913871-D92D-4583-82A5-4FEDE3FB770E}" type="slidenum">
              <a:rPr lang="ru-RU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itchFamily="34" charset="0"/>
              </a:rPr>
              <a:t>8</a:t>
            </a:fld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76" y="-8076"/>
            <a:ext cx="3708805" cy="515157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F3085C5-D33A-42A0-B794-D3B7A6F0B5E1}"/>
              </a:ext>
            </a:extLst>
          </p:cNvPr>
          <p:cNvSpPr/>
          <p:nvPr/>
        </p:nvSpPr>
        <p:spPr>
          <a:xfrm>
            <a:off x="0" y="-20049"/>
            <a:ext cx="3708400" cy="5165263"/>
          </a:xfrm>
          <a:prstGeom prst="rect">
            <a:avLst/>
          </a:prstGeom>
          <a:solidFill>
            <a:srgbClr val="29466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29283285"/>
              </p:ext>
            </p:extLst>
          </p:nvPr>
        </p:nvGraphicFramePr>
        <p:xfrm>
          <a:off x="-41762" y="1441847"/>
          <a:ext cx="3573324" cy="296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42466153"/>
              </p:ext>
            </p:extLst>
          </p:nvPr>
        </p:nvGraphicFramePr>
        <p:xfrm>
          <a:off x="106004" y="1925250"/>
          <a:ext cx="2811288" cy="136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62172CC4-E1CF-4DA9-B3A4-9A0A46304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59" y="4306305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33" eaLnBrk="1" hangingPunct="1">
              <a:spcBef>
                <a:spcPct val="50000"/>
              </a:spcBef>
              <a:defRPr/>
            </a:pPr>
            <a:r>
              <a:rPr lang="ru-RU" sz="1000" b="1" kern="0" dirty="0" smtClean="0">
                <a:solidFill>
                  <a:schemeClr val="bg1"/>
                </a:solidFill>
              </a:rPr>
              <a:t>2020</a:t>
            </a:r>
            <a:endParaRPr lang="ru-RU" sz="1000" b="1" kern="0" dirty="0">
              <a:solidFill>
                <a:schemeClr val="bg1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69" y="4306305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636" y="4306305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565" y="4306305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EF152A49-1A01-481E-AA3D-74172244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44" y="4306305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2023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179388" y="1200067"/>
            <a:ext cx="1853234" cy="43460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выполненных работ по виду деятельности «Строительство»</a:t>
            </a:r>
            <a:endParaRPr sz="9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D119ACF-07ED-47B2-B2D0-EAC2A6E1C033}"/>
              </a:ext>
            </a:extLst>
          </p:cNvPr>
          <p:cNvSpPr/>
          <p:nvPr/>
        </p:nvSpPr>
        <p:spPr>
          <a:xfrm>
            <a:off x="80823" y="94442"/>
            <a:ext cx="40885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5BD4FF"/>
                </a:solidFill>
                <a:latin typeface="Arial" pitchFamily="34" charset="0"/>
                <a:cs typeface="Arial" pitchFamily="34" charset="0"/>
              </a:rPr>
              <a:t>РАЗВИТИЕ</a:t>
            </a:r>
          </a:p>
          <a:p>
            <a:pPr>
              <a:lnSpc>
                <a:spcPct val="90000"/>
              </a:lnSpc>
            </a:pPr>
            <a:r>
              <a:rPr lang="ru-RU" sz="2000" b="1" cap="all" dirty="0" smtClean="0">
                <a:solidFill>
                  <a:srgbClr val="5BD4FF"/>
                </a:solidFill>
                <a:latin typeface="Arial" pitchFamily="34" charset="0"/>
                <a:cs typeface="Arial" pitchFamily="34" charset="0"/>
              </a:rPr>
              <a:t>строительства</a:t>
            </a:r>
            <a:endParaRPr lang="ru-RU" sz="3000" b="1" cap="all" dirty="0">
              <a:solidFill>
                <a:srgbClr val="5BD4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D119ACF-07ED-47B2-B2D0-EAC2A6E1C033}"/>
              </a:ext>
            </a:extLst>
          </p:cNvPr>
          <p:cNvSpPr/>
          <p:nvPr/>
        </p:nvSpPr>
        <p:spPr>
          <a:xfrm>
            <a:off x="155835" y="2223108"/>
            <a:ext cx="14176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cap="all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700" b="1" cap="all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 В сопоставимых</a:t>
            </a:r>
          </a:p>
          <a:p>
            <a:r>
              <a:rPr lang="ru-RU" sz="700" b="1" cap="all" dirty="0" smtClean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ценах</a:t>
            </a:r>
            <a:r>
              <a:rPr lang="ru-RU" sz="700" b="1" dirty="0">
                <a:solidFill>
                  <a:srgbClr val="79DD79"/>
                </a:solidFill>
                <a:latin typeface="Arial" pitchFamily="34" charset="0"/>
                <a:cs typeface="Arial" pitchFamily="34" charset="0"/>
              </a:rPr>
              <a:t> К 2020 ГОДУ</a:t>
            </a:r>
            <a:endParaRPr lang="ru-RU" sz="700" b="1" cap="all" dirty="0">
              <a:solidFill>
                <a:srgbClr val="79DD7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xmlns="" id="{83ECCD8A-261D-487E-9A82-C7AD792C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291" y="4306305"/>
            <a:ext cx="529364" cy="22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9" tIns="34289" rIns="68579" bIns="34289">
            <a:spAutoFit/>
          </a:bodyPr>
          <a:lstStyle>
            <a:defPPr>
              <a:defRPr lang="ru-RU"/>
            </a:defPPr>
            <a:lvl1pPr algn="ctr" defTabSz="1219170">
              <a:spcBef>
                <a:spcPct val="50000"/>
              </a:spcBef>
              <a:defRPr sz="1333" b="1" kern="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000" dirty="0" smtClean="0">
                <a:solidFill>
                  <a:schemeClr val="bg1"/>
                </a:solidFill>
              </a:rPr>
              <a:t>2030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208829" y="3332737"/>
            <a:ext cx="14290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400" b="1" i="0" u="none" strike="noStrike" kern="0" baseline="0">
                <a:solidFill>
                  <a:prstClr val="white"/>
                </a:solidFill>
                <a:latin typeface="Arial" charset="0"/>
                <a:ea typeface="+mn-ea"/>
                <a:cs typeface="+mn-cs"/>
              </a:defRPr>
            </a:pPr>
            <a:r>
              <a:rPr lang="ru-RU" sz="700" b="1" kern="0" dirty="0" smtClean="0">
                <a:solidFill>
                  <a:prstClr val="white"/>
                </a:solidFill>
                <a:latin typeface="Arial" charset="0"/>
              </a:rPr>
              <a:t>МЛРД РУБЛЕЙ</a:t>
            </a:r>
            <a:endParaRPr lang="ru-RU" sz="700" b="1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3" name="object 5"/>
          <p:cNvSpPr txBox="1"/>
          <p:nvPr/>
        </p:nvSpPr>
        <p:spPr>
          <a:xfrm>
            <a:off x="3825623" y="558969"/>
            <a:ext cx="507296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1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направления развития</a:t>
            </a:r>
            <a:endParaRPr sz="11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31772" y="929259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1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33042" y="1637264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31772" y="2370100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3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31772" y="3119790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4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33042" y="388920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33">
              <a:defRPr/>
            </a:pPr>
            <a:r>
              <a:rPr lang="ru-RU" sz="3000" b="1" kern="0" dirty="0" smtClean="0">
                <a:solidFill>
                  <a:schemeClr val="bg1"/>
                </a:solidFill>
                <a:latin typeface="Arial" charset="0"/>
              </a:rPr>
              <a:t>5</a:t>
            </a:r>
            <a:endParaRPr lang="ru-RU" sz="3000" b="1" kern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" name="Параллелограмм 38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4005856" y="989826"/>
            <a:ext cx="5470532" cy="501804"/>
          </a:xfrm>
          <a:prstGeom prst="parallelogram">
            <a:avLst>
              <a:gd name="adj" fmla="val 1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СТРОИТЕЛЬНОЙ ОТРАСЛИ, В Т.Ч. ЗА СЧЕТ ЦИФРОВИЗАЦИИ</a:t>
            </a:r>
            <a:endParaRPr lang="ru-RU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99000"/>
              </a:lnSpc>
            </a:pPr>
            <a:endParaRPr lang="ru-RU" sz="400" b="1" dirty="0" smtClean="0">
              <a:solidFill>
                <a:prstClr val="black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99000"/>
              </a:lnSpc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ВНЕДРЕНИЕ С 01.01.2022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ТЕХНОЛОГИИ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ИНФОРМАЦИОННОГО МОДЕЛИРОВАНИЯ ОБЪЕКТОВ </a:t>
            </a:r>
            <a:endParaRPr lang="ru-RU" sz="6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99000"/>
              </a:lnSpc>
            </a:pPr>
            <a:endParaRPr lang="ru-RU" sz="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КАПИТАЛЬНОГО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СТРОИТЕЛЬСТВА НА ВСЕХ СТАДИЯХ ЖИЗНЕННОГО ЦИКЛА ОБЪЕКТОВ</a:t>
            </a:r>
          </a:p>
          <a:p>
            <a:pPr lvl="0" algn="just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ru-RU" sz="600" b="1" dirty="0">
              <a:solidFill>
                <a:prstClr val="black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4002605" y="1601738"/>
            <a:ext cx="5470532" cy="588435"/>
          </a:xfrm>
          <a:prstGeom prst="parallelogram">
            <a:avLst>
              <a:gd name="adj" fmla="val 1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ЖИЛИЩНОГО И СОЦИАЛЬНОГО СТРОИТЕЛЬСТВА</a:t>
            </a:r>
          </a:p>
          <a:p>
            <a:pPr>
              <a:lnSpc>
                <a:spcPct val="99000"/>
              </a:lnSpc>
            </a:pPr>
            <a:endParaRPr lang="ru-RU" sz="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ВВОД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 ЭКСПЛУАТАЦИЮ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2020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ГОД –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1,1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МЛН КВ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М, 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2024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ГОД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–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1,2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МЛН КВ М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ЖИЛЬЯ</a:t>
            </a:r>
          </a:p>
          <a:p>
            <a:pPr algn="just">
              <a:lnSpc>
                <a:spcPct val="99000"/>
              </a:lnSpc>
            </a:pPr>
            <a:endParaRPr lang="ru-RU" sz="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СТРОИТЕЛЬСТВО, РЕКОНСТРУКЦИЯ, КАПИТАЛЬНЫЙ РЕМОНТ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580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СОЦ. ОБЪЕКТОВ –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68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МЛРД РУБЛЕЙ</a:t>
            </a:r>
            <a:endParaRPr lang="ru-RU" sz="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41" name="Параллелограмм 40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4043382" y="2423002"/>
            <a:ext cx="4928950" cy="453290"/>
          </a:xfrm>
          <a:prstGeom prst="parallelogram">
            <a:avLst>
              <a:gd name="adj" fmla="val 1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СОВЕРШЕНСТВОВАНИЕ И РАЗВИТИЕ ДОРОЖНОЙ СЕТИ</a:t>
            </a:r>
          </a:p>
          <a:p>
            <a:pPr algn="just">
              <a:lnSpc>
                <a:spcPct val="99000"/>
              </a:lnSpc>
            </a:pPr>
            <a:endParaRPr lang="ru-RU" sz="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>
              <a:lnSpc>
                <a:spcPct val="99000"/>
              </a:lnSpc>
            </a:pP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СТРОИТЕЛЬСТВО, РЕКОНСТРУКЦИЯ И РЕМОНТ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1,4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ТЫС. КМ АВТОДОРОГ ОБЩЕГО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ПОЛЬЗОВАНИЯ                                           </a:t>
            </a:r>
          </a:p>
          <a:p>
            <a:pPr algn="just">
              <a:lnSpc>
                <a:spcPct val="99000"/>
              </a:lnSpc>
            </a:pPr>
            <a:endParaRPr lang="ru-RU" sz="2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ОБЩИЙ ОБЪЕМ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ФИНАНСИРОВАНИЯ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54,4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МЛРД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РУБЛЕЙ</a:t>
            </a:r>
          </a:p>
          <a:p>
            <a:pPr lvl="0" algn="just">
              <a:lnSpc>
                <a:spcPct val="99000"/>
              </a:lnSpc>
            </a:pPr>
            <a:endParaRPr lang="ru-RU" sz="600" b="1" dirty="0">
              <a:solidFill>
                <a:prstClr val="black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42" name="Параллелограмм 41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4055079" y="3098492"/>
            <a:ext cx="4911853" cy="525298"/>
          </a:xfrm>
          <a:prstGeom prst="parallelogram">
            <a:avLst>
              <a:gd name="adj" fmla="val 1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БЛАГОУСТРОЙСТВО ОБЩЕСТВЕННЫХ ТЕРРИТОРИЙ</a:t>
            </a:r>
          </a:p>
          <a:p>
            <a:pPr algn="just">
              <a:lnSpc>
                <a:spcPct val="99000"/>
              </a:lnSpc>
            </a:pPr>
            <a:endParaRPr lang="ru-RU" sz="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ОБУСТРОЙСТВО ТЕРРИТОРИЙ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2020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ГОД –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164 ед.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2024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ГОД –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1082 ед.</a:t>
            </a:r>
          </a:p>
          <a:p>
            <a:pPr algn="just"/>
            <a:endParaRPr lang="ru-RU" sz="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ОБЪЕМ ФИНАНСИРОВАНИЯ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2022-2024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ГОД –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2,3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МЛРД РУБЛЕЙ,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480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ТЕРРИТОРИЙ</a:t>
            </a:r>
            <a:endParaRPr lang="ru-RU" sz="800" b="1" dirty="0">
              <a:solidFill>
                <a:prstClr val="black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43" name="Параллелограмм 42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4055078" y="3795886"/>
            <a:ext cx="5269450" cy="914791"/>
          </a:xfrm>
          <a:prstGeom prst="parallelogram">
            <a:avLst>
              <a:gd name="adj" fmla="val 17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ОКАЗАНИЕ МЕР ПОДДЕРЖКИ</a:t>
            </a:r>
          </a:p>
          <a:p>
            <a:pPr algn="just">
              <a:lnSpc>
                <a:spcPct val="99000"/>
              </a:lnSpc>
            </a:pPr>
            <a:endParaRPr lang="ru-RU" sz="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ЛЬГОТНЫЙ ИНФРАСТРУКТУРНЫЙ БЮДЖЕТНЫЙ КРЕДИТ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 СУММУ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4,4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МЛРД РУБЛЕЙ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 СТРОИТЕЛЬСТВО</a:t>
            </a:r>
          </a:p>
          <a:p>
            <a:pPr algn="just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КОММУНАЛЬНОЙ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СОЦИАЛЬНОЙ И ТРАНСПОРТНОЙ ИНФРАСТРУКТУРЫ В ЖИЛЫХ </a:t>
            </a: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МИКРОРАЙОНАХ</a:t>
            </a:r>
          </a:p>
          <a:p>
            <a:pPr algn="just">
              <a:lnSpc>
                <a:spcPct val="99000"/>
              </a:lnSpc>
            </a:pPr>
            <a:endParaRPr lang="ru-RU" sz="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>
              <a:lnSpc>
                <a:spcPct val="99000"/>
              </a:lnSpc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ЛЬГОТНЫЕ ЗАЙМЫ ЗАСТРОЙЩИКАМ ОТ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ФЕДЕРАЛЬНОГО ИНСТИТУТА «ДОМ.РФ» НА ФИНАНСИРОВАНИЕ </a:t>
            </a:r>
            <a:r>
              <a:rPr lang="ru-RU" sz="6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ИНФРАСТРУКТУРЫ </a:t>
            </a:r>
            <a:r>
              <a:rPr lang="ru-RU" sz="6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 </a:t>
            </a:r>
            <a:r>
              <a:rPr lang="ru-RU" sz="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ИСПОЛЬЗОВАНИЕМ МЕХАНИЗМА ИНФРАСТРУКТУРНЫХ ОБЛИГАЦИЙ</a:t>
            </a:r>
            <a:endParaRPr lang="ru-RU" sz="800" b="1" dirty="0">
              <a:solidFill>
                <a:prstClr val="black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44" name="Параллелограмм 43">
            <a:extLst>
              <a:ext uri="{FF2B5EF4-FFF2-40B4-BE49-F238E27FC236}">
                <a16:creationId xmlns:a16="http://schemas.microsoft.com/office/drawing/2014/main" xmlns="" id="{A3C6A32F-8DF8-4EE5-B838-0848FA137685}"/>
              </a:ext>
            </a:extLst>
          </p:cNvPr>
          <p:cNvSpPr/>
          <p:nvPr/>
        </p:nvSpPr>
        <p:spPr>
          <a:xfrm>
            <a:off x="3698452" y="0"/>
            <a:ext cx="5456446" cy="405767"/>
          </a:xfrm>
          <a:prstGeom prst="parallelogram">
            <a:avLst>
              <a:gd name="adj" fmla="val 957"/>
            </a:avLst>
          </a:prstGeom>
          <a:gradFill>
            <a:gsLst>
              <a:gs pos="30015">
                <a:srgbClr val="00B0F0"/>
              </a:gs>
              <a:gs pos="48000">
                <a:schemeClr val="tx2">
                  <a:lumMod val="60000"/>
                  <a:lumOff val="40000"/>
                </a:schemeClr>
              </a:gs>
              <a:gs pos="0">
                <a:srgbClr val="00B0F0"/>
              </a:gs>
              <a:gs pos="66000">
                <a:srgbClr val="0070C0"/>
              </a:gs>
              <a:gs pos="91000">
                <a:srgbClr val="0070C0"/>
              </a:gs>
              <a:gs pos="100000">
                <a:srgbClr val="0070C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object 5"/>
          <p:cNvSpPr txBox="1"/>
          <p:nvPr/>
        </p:nvSpPr>
        <p:spPr>
          <a:xfrm>
            <a:off x="3890020" y="51446"/>
            <a:ext cx="5322822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Национальная </a:t>
            </a: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– 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8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Комфортная и безопасная среда для жизни</a:t>
            </a:r>
            <a:endParaRPr lang="ru-RU" sz="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F21DEB0-5807-E64A-AA92-66B8699E71D4}"/>
              </a:ext>
            </a:extLst>
          </p:cNvPr>
          <p:cNvSpPr txBox="1"/>
          <p:nvPr/>
        </p:nvSpPr>
        <p:spPr>
          <a:xfrm>
            <a:off x="8172400" y="264299"/>
            <a:ext cx="103906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00" b="1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2024</a:t>
            </a:r>
          </a:p>
          <a:p>
            <a:r>
              <a:rPr lang="ru-RU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ru-RU" sz="8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годы</a:t>
            </a:r>
            <a:endParaRPr lang="ru-RU" sz="800" b="1" cap="all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82084" y="4863298"/>
            <a:ext cx="360040" cy="273844"/>
          </a:xfrm>
        </p:spPr>
        <p:txBody>
          <a:bodyPr/>
          <a:lstStyle/>
          <a:p>
            <a:fld id="{89913871-D92D-4583-82A5-4FEDE3FB770E}" type="slidenum">
              <a:rPr lang="ru-RU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itchFamily="34" charset="0"/>
              </a:rPr>
              <a:t>9</a:t>
            </a:fld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6803</TotalTime>
  <Words>2408</Words>
  <Application>Microsoft Office PowerPoint</Application>
  <PresentationFormat>Экран (16:9)</PresentationFormat>
  <Paragraphs>752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Масаева Виктория  Николаевна</dc:creator>
  <cp:lastModifiedBy>Посева Наталья Викторовна</cp:lastModifiedBy>
  <cp:revision>550</cp:revision>
  <cp:lastPrinted>2021-10-06T18:41:39Z</cp:lastPrinted>
  <dcterms:created xsi:type="dcterms:W3CDTF">2021-07-03T11:41:24Z</dcterms:created>
  <dcterms:modified xsi:type="dcterms:W3CDTF">2021-10-08T14:53:02Z</dcterms:modified>
</cp:coreProperties>
</file>